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302" r:id="rId4"/>
    <p:sldId id="303" r:id="rId5"/>
    <p:sldId id="304" r:id="rId6"/>
    <p:sldId id="257" r:id="rId7"/>
    <p:sldId id="305" r:id="rId8"/>
    <p:sldId id="341"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324" r:id="rId22"/>
    <p:sldId id="270" r:id="rId23"/>
    <p:sldId id="306" r:id="rId24"/>
    <p:sldId id="307" r:id="rId25"/>
    <p:sldId id="271" r:id="rId26"/>
    <p:sldId id="272" r:id="rId27"/>
    <p:sldId id="276" r:id="rId28"/>
    <p:sldId id="277" r:id="rId29"/>
    <p:sldId id="278" r:id="rId30"/>
    <p:sldId id="279" r:id="rId31"/>
    <p:sldId id="310" r:id="rId32"/>
    <p:sldId id="311" r:id="rId33"/>
    <p:sldId id="319" r:id="rId34"/>
    <p:sldId id="281" r:id="rId35"/>
    <p:sldId id="325" r:id="rId36"/>
    <p:sldId id="282" r:id="rId37"/>
    <p:sldId id="315" r:id="rId38"/>
    <p:sldId id="283" r:id="rId39"/>
    <p:sldId id="316" r:id="rId40"/>
    <p:sldId id="328" r:id="rId41"/>
    <p:sldId id="329" r:id="rId42"/>
    <p:sldId id="317" r:id="rId43"/>
    <p:sldId id="284" r:id="rId44"/>
    <p:sldId id="291" r:id="rId45"/>
    <p:sldId id="342" r:id="rId46"/>
    <p:sldId id="295" r:id="rId47"/>
    <p:sldId id="297" r:id="rId48"/>
    <p:sldId id="292" r:id="rId49"/>
    <p:sldId id="298" r:id="rId50"/>
    <p:sldId id="299" r:id="rId51"/>
    <p:sldId id="293" r:id="rId52"/>
    <p:sldId id="320" r:id="rId53"/>
    <p:sldId id="333" r:id="rId54"/>
    <p:sldId id="334" r:id="rId55"/>
    <p:sldId id="335" r:id="rId56"/>
    <p:sldId id="336" r:id="rId57"/>
    <p:sldId id="338" r:id="rId58"/>
    <p:sldId id="330" r:id="rId59"/>
    <p:sldId id="331" r:id="rId60"/>
    <p:sldId id="332" r:id="rId61"/>
    <p:sldId id="339" r:id="rId62"/>
    <p:sldId id="340" r:id="rId63"/>
    <p:sldId id="321" r:id="rId64"/>
  </p:sldIdLst>
  <p:sldSz cx="9144000" cy="6858000" type="screen4x3"/>
  <p:notesSz cx="6858000" cy="9144000"/>
  <p:custDataLst>
    <p:tags r:id="rId68"/>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84" d="100"/>
          <a:sy n="84" d="100"/>
        </p:scale>
        <p:origin x="-155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8" Type="http://schemas.openxmlformats.org/officeDocument/2006/relationships/tags" Target="tags/tag1.xml"/><Relationship Id="rId67" Type="http://schemas.openxmlformats.org/officeDocument/2006/relationships/tableStyles" Target="tableStyles.xml"/><Relationship Id="rId66" Type="http://schemas.openxmlformats.org/officeDocument/2006/relationships/viewProps" Target="viewProps.xml"/><Relationship Id="rId65" Type="http://schemas.openxmlformats.org/officeDocument/2006/relationships/presProps" Target="presProps.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457200" y="1600200"/>
            <a:ext cx="8229600" cy="4525963"/>
          </a:xfrm>
        </p:spPr>
        <p:txBody>
          <a:bodyPr vert="horz" wrap="square" lIns="91440" tIns="45720" rIns="91440" bIns="45720" numCol="1" anchor="t" anchorCtr="0" compatLnSpc="1"/>
          <a:lstStyle/>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lvl="0" eaLnBrk="1" hangingPunct="1"/>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Rectangle 2"/>
          <p:cNvSpPr>
            <a:spLocks noGrp="1"/>
          </p:cNvSpPr>
          <p:nvPr>
            <p:ph type="ctrTitle"/>
          </p:nvPr>
        </p:nvSpPr>
        <p:spPr>
          <a:xfrm>
            <a:off x="685800" y="1600200"/>
            <a:ext cx="7772400" cy="3048000"/>
          </a:xfrm>
        </p:spPr>
        <p:txBody>
          <a:bodyPr vert="horz" wrap="square" lIns="91440" tIns="45720" rIns="91440" bIns="45720" anchor="ctr" anchorCtr="0"/>
          <a:p>
            <a:pPr eaLnBrk="1" hangingPunct="1">
              <a:buClrTx/>
              <a:buSzTx/>
              <a:buFontTx/>
            </a:pPr>
            <a:r>
              <a:rPr lang="zh-CN" altLang="en-US" b="1" dirty="0"/>
              <a:t>国家基本公共卫生服务规范</a:t>
            </a:r>
            <a:br>
              <a:rPr lang="zh-CN" altLang="en-US" b="1" dirty="0"/>
            </a:br>
            <a:r>
              <a:rPr lang="zh-CN" altLang="en-US" b="1" dirty="0"/>
              <a:t>（第三版）</a:t>
            </a:r>
            <a:endParaRPr lang="zh-CN" alt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11267" name="Rectangle 3"/>
          <p:cNvSpPr>
            <a:spLocks noGrp="1"/>
          </p:cNvSpPr>
          <p:nvPr>
            <p:ph idx="1"/>
          </p:nvPr>
        </p:nvSpPr>
        <p:spPr/>
        <p:txBody>
          <a:bodyPr vert="horz" wrap="square" lIns="91440" tIns="45720" rIns="91440" bIns="45720" anchor="t" anchorCtr="0"/>
          <a:p>
            <a:pPr eaLnBrk="1" hangingPunct="1"/>
            <a:r>
              <a:rPr lang="zh-CN" altLang="en-US" b="1" dirty="0"/>
              <a:t>（</a:t>
            </a:r>
            <a:r>
              <a:rPr lang="en-US" altLang="zh-CN" b="1" dirty="0"/>
              <a:t>2</a:t>
            </a:r>
            <a:r>
              <a:rPr lang="zh-CN" altLang="en-US" b="1" dirty="0"/>
              <a:t>）思维障碍：</a:t>
            </a:r>
            <a:endParaRPr lang="zh-CN" altLang="en-US" b="1" dirty="0"/>
          </a:p>
          <a:p>
            <a:pPr eaLnBrk="1" hangingPunct="1"/>
            <a:r>
              <a:rPr lang="zh-CN" altLang="en-US" b="1" dirty="0"/>
              <a:t>是精神分裂症的核心症状，主要包括：</a:t>
            </a:r>
            <a:endParaRPr lang="zh-CN" altLang="en-US" b="1" dirty="0"/>
          </a:p>
          <a:p>
            <a:pPr eaLnBrk="1" hangingPunct="1"/>
            <a:endParaRPr lang="zh-CN" altLang="en-US" b="1" dirty="0"/>
          </a:p>
          <a:p>
            <a:pPr eaLnBrk="1" hangingPunct="1"/>
            <a:r>
              <a:rPr lang="en-US" altLang="zh-CN" b="1" dirty="0"/>
              <a:t>1</a:t>
            </a:r>
            <a:r>
              <a:rPr lang="zh-CN" altLang="en-US" b="1" dirty="0"/>
              <a:t>）思维形式障碍：</a:t>
            </a:r>
            <a:endParaRPr lang="zh-CN" altLang="en-US" b="1" dirty="0"/>
          </a:p>
          <a:p>
            <a:pPr eaLnBrk="1" hangingPunct="1"/>
            <a:r>
              <a:rPr lang="zh-CN" altLang="en-US" b="1" dirty="0">
                <a:solidFill>
                  <a:srgbClr val="FF0000"/>
                </a:solidFill>
              </a:rPr>
              <a:t>思维贫乏</a:t>
            </a:r>
            <a:r>
              <a:rPr lang="zh-CN" altLang="en-US" b="1" dirty="0"/>
              <a:t>：联想量少。表现为沉默少语，言语单调空洞，自感“脑子空虚”，回答简单“不知道”、“不清楚”、“什么也没想”。</a:t>
            </a:r>
            <a:endParaRPr lang="zh-CN" alt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12291" name="Rectangle 3"/>
          <p:cNvSpPr>
            <a:spLocks noGrp="1"/>
          </p:cNvSpPr>
          <p:nvPr>
            <p:ph idx="1"/>
          </p:nvPr>
        </p:nvSpPr>
        <p:spPr/>
        <p:txBody>
          <a:bodyPr vert="horz" wrap="square" lIns="91440" tIns="45720" rIns="91440" bIns="45720" anchor="t" anchorCtr="0"/>
          <a:p>
            <a:pPr eaLnBrk="1" hangingPunct="1"/>
            <a:r>
              <a:rPr lang="zh-CN" altLang="zh-CN" b="1" dirty="0">
                <a:solidFill>
                  <a:srgbClr val="FF0000"/>
                </a:solidFill>
              </a:rPr>
              <a:t>思维松</a:t>
            </a:r>
            <a:r>
              <a:rPr lang="zh-CN" altLang="en-US" b="1" dirty="0">
                <a:solidFill>
                  <a:srgbClr val="FF0000"/>
                </a:solidFill>
              </a:rPr>
              <a:t>弛</a:t>
            </a:r>
            <a:r>
              <a:rPr lang="zh-CN" altLang="zh-CN" b="1" dirty="0"/>
              <a:t>（思维散漫）：联想散漫。思维缺乏连贯和逻辑，内容结构无序，回答不切题。表现为说话东拉西扯，回答不易理解，交流困难。严重发展为思维破裂。</a:t>
            </a:r>
            <a:endParaRPr lang="zh-CN" altLang="en-US" b="1" dirty="0"/>
          </a:p>
          <a:p>
            <a:pPr eaLnBrk="1" hangingPunct="1"/>
            <a:endParaRPr lang="zh-CN" altLang="zh-CN" b="1" dirty="0"/>
          </a:p>
          <a:p>
            <a:pPr eaLnBrk="1" hangingPunct="1"/>
            <a:r>
              <a:rPr lang="zh-CN" altLang="zh-CN" b="1" dirty="0">
                <a:solidFill>
                  <a:srgbClr val="FF0000"/>
                </a:solidFill>
              </a:rPr>
              <a:t>思维破裂</a:t>
            </a:r>
            <a:r>
              <a:rPr lang="zh-CN" altLang="zh-CN" b="1" dirty="0"/>
              <a:t>：联想断裂。思维缺乏连贯和逻辑。表现为病人言语或书写的句子之间没有关联，别人无法理解其意义。</a:t>
            </a:r>
            <a:endParaRPr lang="zh-CN" altLang="zh-CN"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13315" name="Rectangle 3"/>
          <p:cNvSpPr>
            <a:spLocks noGrp="1"/>
          </p:cNvSpPr>
          <p:nvPr>
            <p:ph idx="1"/>
          </p:nvPr>
        </p:nvSpPr>
        <p:spPr/>
        <p:txBody>
          <a:bodyPr vert="horz" wrap="square" lIns="91440" tIns="45720" rIns="91440" bIns="45720" anchor="t" anchorCtr="0"/>
          <a:p>
            <a:pPr eaLnBrk="1" hangingPunct="1"/>
            <a:r>
              <a:rPr lang="zh-CN" altLang="zh-CN" b="1" dirty="0">
                <a:solidFill>
                  <a:srgbClr val="FF0000"/>
                </a:solidFill>
              </a:rPr>
              <a:t>思维中断</a:t>
            </a:r>
            <a:r>
              <a:rPr lang="zh-CN" altLang="zh-CN" b="1" dirty="0"/>
              <a:t>：表现为意识清晰，说话思路突然中断，思维变成空白，停顿片刻开口时已经换成另外一个全新的主题。</a:t>
            </a:r>
            <a:endParaRPr lang="zh-CN" altLang="en-US" b="1" dirty="0"/>
          </a:p>
          <a:p>
            <a:pPr eaLnBrk="1" hangingPunct="1"/>
            <a:r>
              <a:rPr lang="zh-CN" altLang="en-US" b="1" dirty="0">
                <a:solidFill>
                  <a:srgbClr val="FF0000"/>
                </a:solidFill>
              </a:rPr>
              <a:t>强制行思维</a:t>
            </a:r>
            <a:r>
              <a:rPr lang="zh-CN" altLang="en-US" b="1" dirty="0"/>
              <a:t>（思维云集：强行进入的思想是大量涌现的）不受患者意愿支配的思潮，大量涌现在脑内，内容与环境不相关，突然出现，迅速消失。</a:t>
            </a:r>
            <a:endParaRPr lang="zh-CN" altLang="en-US"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14339" name="Rectangle 3"/>
          <p:cNvSpPr>
            <a:spLocks noGrp="1"/>
          </p:cNvSpPr>
          <p:nvPr>
            <p:ph idx="1"/>
          </p:nvPr>
        </p:nvSpPr>
        <p:spPr/>
        <p:txBody>
          <a:bodyPr vert="horz" wrap="square" lIns="91440" tIns="45720" rIns="91440" bIns="45720" anchor="t" anchorCtr="0"/>
          <a:p>
            <a:pPr eaLnBrk="1" hangingPunct="1"/>
            <a:r>
              <a:rPr lang="zh-CN" altLang="en-US" b="1" dirty="0">
                <a:solidFill>
                  <a:srgbClr val="FF0000"/>
                </a:solidFill>
              </a:rPr>
              <a:t>思维被洞悉感</a:t>
            </a:r>
            <a:r>
              <a:rPr lang="zh-CN" altLang="en-US" b="1" dirty="0"/>
              <a:t>（内心被揭露感）：内心所想的事，未经表达而被周围人所洞悉。</a:t>
            </a:r>
            <a:endParaRPr lang="zh-CN" altLang="en-US" b="1" dirty="0"/>
          </a:p>
          <a:p>
            <a:pPr eaLnBrk="1" hangingPunct="1"/>
            <a:r>
              <a:rPr lang="zh-CN" altLang="en-US" b="1" dirty="0">
                <a:solidFill>
                  <a:srgbClr val="FF0000"/>
                </a:solidFill>
              </a:rPr>
              <a:t>语词新作</a:t>
            </a:r>
            <a:r>
              <a:rPr lang="zh-CN" altLang="en-US" b="1" dirty="0"/>
              <a:t>：不同概念或词的融合，或无关的拼凑。表现自创文字、图形、符号，并赋予特殊的概念。</a:t>
            </a:r>
            <a:endParaRPr lang="zh-CN" altLang="en-US" b="1" dirty="0"/>
          </a:p>
          <a:p>
            <a:pPr eaLnBrk="1" hangingPunct="1"/>
            <a:r>
              <a:rPr lang="zh-CN" altLang="en-US" b="1" dirty="0">
                <a:solidFill>
                  <a:srgbClr val="FF0000"/>
                </a:solidFill>
              </a:rPr>
              <a:t>逻辑倒错性思维</a:t>
            </a:r>
            <a:r>
              <a:rPr lang="zh-CN" altLang="en-US" b="1" dirty="0"/>
              <a:t>：推理既无前提也无根据，或离奇古怪，不可理解。如：电脑感染病毒了，所以我要死了。</a:t>
            </a:r>
            <a:endParaRPr lang="zh-CN" alt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15363" name="Rectangle 3"/>
          <p:cNvSpPr>
            <a:spLocks noGrp="1"/>
          </p:cNvSpPr>
          <p:nvPr>
            <p:ph idx="1"/>
          </p:nvPr>
        </p:nvSpPr>
        <p:spPr>
          <a:xfrm>
            <a:off x="457200" y="1600200"/>
            <a:ext cx="8229600" cy="4800600"/>
          </a:xfrm>
        </p:spPr>
        <p:txBody>
          <a:bodyPr vert="horz" wrap="square" lIns="91440" tIns="45720" rIns="91440" bIns="45720" anchor="t" anchorCtr="0"/>
          <a:p>
            <a:pPr eaLnBrk="1" hangingPunct="1">
              <a:lnSpc>
                <a:spcPct val="90000"/>
              </a:lnSpc>
            </a:pPr>
            <a:r>
              <a:rPr lang="en-US" altLang="zh-CN" b="1" dirty="0"/>
              <a:t>2</a:t>
            </a:r>
            <a:r>
              <a:rPr lang="zh-CN" altLang="en-US" b="1" dirty="0"/>
              <a:t>）思维内容障碍：</a:t>
            </a:r>
            <a:endParaRPr lang="zh-CN" altLang="en-US" b="1" dirty="0"/>
          </a:p>
          <a:p>
            <a:pPr eaLnBrk="1" hangingPunct="1">
              <a:lnSpc>
                <a:spcPct val="90000"/>
              </a:lnSpc>
            </a:pPr>
            <a:r>
              <a:rPr lang="zh-CN" altLang="en-US" b="1" dirty="0"/>
              <a:t>主要症状是</a:t>
            </a:r>
            <a:r>
              <a:rPr lang="zh-CN" altLang="en-US" b="1" dirty="0">
                <a:solidFill>
                  <a:srgbClr val="FF0000"/>
                </a:solidFill>
              </a:rPr>
              <a:t>妄想</a:t>
            </a:r>
            <a:r>
              <a:rPr lang="zh-CN" altLang="en-US" b="1" dirty="0"/>
              <a:t>，</a:t>
            </a:r>
            <a:r>
              <a:rPr lang="en-US" altLang="zh-CN" b="1" dirty="0"/>
              <a:t>80%</a:t>
            </a:r>
            <a:r>
              <a:rPr lang="zh-CN" altLang="en-US" b="1" dirty="0"/>
              <a:t>的精神分裂症患者存在被害妄想</a:t>
            </a:r>
            <a:endParaRPr lang="zh-CN" altLang="en-US" b="1" dirty="0"/>
          </a:p>
          <a:p>
            <a:pPr eaLnBrk="1" hangingPunct="1">
              <a:lnSpc>
                <a:spcPct val="90000"/>
              </a:lnSpc>
            </a:pPr>
            <a:r>
              <a:rPr lang="zh-CN" altLang="en-US" b="1" dirty="0">
                <a:solidFill>
                  <a:srgbClr val="FF0000"/>
                </a:solidFill>
              </a:rPr>
              <a:t>被害妄想</a:t>
            </a:r>
            <a:r>
              <a:rPr lang="zh-CN" altLang="en-US" b="1" dirty="0"/>
              <a:t>：坚信自己被跟踪、监视、被陷害，病人受妄想的支配而拒食、逃避、反复告状，或采取自卫、自伤、伤人等行为。</a:t>
            </a:r>
            <a:endParaRPr lang="zh-CN" altLang="en-US" b="1" dirty="0"/>
          </a:p>
          <a:p>
            <a:pPr eaLnBrk="1" hangingPunct="1">
              <a:lnSpc>
                <a:spcPct val="90000"/>
              </a:lnSpc>
            </a:pPr>
            <a:r>
              <a:rPr lang="zh-CN" altLang="en-US" b="1" dirty="0">
                <a:solidFill>
                  <a:srgbClr val="FF0000"/>
                </a:solidFill>
              </a:rPr>
              <a:t>钟情妄想</a:t>
            </a:r>
            <a:r>
              <a:rPr lang="zh-CN" altLang="en-US" b="1" dirty="0"/>
              <a:t>：坚信自己被异性钟情，即使遭到对方严词拒绝，认为对方在考验自己，纠缠对方。</a:t>
            </a:r>
            <a:endParaRPr lang="zh-CN" altLang="en-US"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16387" name="Rectangle 3"/>
          <p:cNvSpPr>
            <a:spLocks noGrp="1"/>
          </p:cNvSpPr>
          <p:nvPr>
            <p:ph idx="1"/>
          </p:nvPr>
        </p:nvSpPr>
        <p:spPr/>
        <p:txBody>
          <a:bodyPr vert="horz" wrap="square" lIns="91440" tIns="45720" rIns="91440" bIns="45720" anchor="t" anchorCtr="0"/>
          <a:p>
            <a:pPr eaLnBrk="1" hangingPunct="1"/>
            <a:r>
              <a:rPr lang="zh-CN" altLang="en-US" b="1" dirty="0">
                <a:solidFill>
                  <a:srgbClr val="FF0000"/>
                </a:solidFill>
              </a:rPr>
              <a:t>嫉妒妄想</a:t>
            </a:r>
            <a:r>
              <a:rPr lang="zh-CN" altLang="en-US" b="1" dirty="0"/>
              <a:t>：坚信自己的配偶不忠，有外遇。表现对配偶跟踪、暗中检查衣服、手机、电脑等。</a:t>
            </a:r>
            <a:endParaRPr lang="zh-CN" altLang="en-US" b="1" dirty="0"/>
          </a:p>
          <a:p>
            <a:pPr eaLnBrk="1" hangingPunct="1"/>
            <a:r>
              <a:rPr lang="zh-CN" altLang="en-US" b="1" dirty="0">
                <a:solidFill>
                  <a:srgbClr val="FF0000"/>
                </a:solidFill>
              </a:rPr>
              <a:t>夸大妄想</a:t>
            </a:r>
            <a:r>
              <a:rPr lang="zh-CN" altLang="en-US" b="1" dirty="0"/>
              <a:t>：病人坚信自己有非凡的才智、至高无上的权势、巨大的财富、名人的后裔。</a:t>
            </a:r>
            <a:endParaRPr lang="zh-CN" altLang="en-US" b="1" dirty="0"/>
          </a:p>
          <a:p>
            <a:pPr eaLnBrk="1" hangingPunct="1"/>
            <a:r>
              <a:rPr lang="zh-CN" altLang="en-US" b="1" dirty="0">
                <a:solidFill>
                  <a:srgbClr val="FF0000"/>
                </a:solidFill>
              </a:rPr>
              <a:t>疑病妄想</a:t>
            </a:r>
            <a:r>
              <a:rPr lang="zh-CN" altLang="en-US" b="1" dirty="0"/>
              <a:t>：坚信自己患了重病，即使多次的医学检查都不能纠正。</a:t>
            </a:r>
            <a:endParaRPr lang="zh-CN" altLang="en-US"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17411" name="Rectangle 3"/>
          <p:cNvSpPr>
            <a:spLocks noGrp="1"/>
          </p:cNvSpPr>
          <p:nvPr>
            <p:ph idx="1"/>
          </p:nvPr>
        </p:nvSpPr>
        <p:spPr/>
        <p:txBody>
          <a:bodyPr vert="horz" wrap="square" lIns="91440" tIns="45720" rIns="91440" bIns="45720" anchor="t" anchorCtr="0"/>
          <a:p>
            <a:pPr eaLnBrk="1" hangingPunct="1"/>
            <a:r>
              <a:rPr lang="zh-CN" altLang="en-US" b="1" dirty="0">
                <a:solidFill>
                  <a:srgbClr val="FF0000"/>
                </a:solidFill>
              </a:rPr>
              <a:t>关系妄想</a:t>
            </a:r>
            <a:r>
              <a:rPr lang="zh-CN" altLang="en-US" b="1" dirty="0"/>
              <a:t>：病人将环境中无关的事物都认为与他有关，别人的咳嗽、说话、动作与自己有关。报纸、杂志文章影射自己。</a:t>
            </a:r>
            <a:endParaRPr lang="zh-CN" altLang="en-US" b="1" dirty="0"/>
          </a:p>
          <a:p>
            <a:pPr eaLnBrk="1" hangingPunct="1"/>
            <a:r>
              <a:rPr lang="zh-CN" altLang="en-US" b="1" dirty="0">
                <a:solidFill>
                  <a:srgbClr val="FF0000"/>
                </a:solidFill>
              </a:rPr>
              <a:t>物理影响妄想</a:t>
            </a:r>
            <a:r>
              <a:rPr lang="zh-CN" altLang="en-US" b="1" dirty="0"/>
              <a:t>：自己的思想、情感、意志受到外界某种力量的控制，如电脑、电波、遥控器等。</a:t>
            </a:r>
            <a:endParaRPr lang="zh-CN" altLang="en-US" b="1" dirty="0"/>
          </a:p>
          <a:p>
            <a:pPr eaLnBrk="1" hangingPunct="1"/>
            <a:r>
              <a:rPr lang="zh-CN" altLang="en-US" b="1" dirty="0">
                <a:solidFill>
                  <a:srgbClr val="FF0000"/>
                </a:solidFill>
              </a:rPr>
              <a:t>非血统妄想</a:t>
            </a:r>
            <a:r>
              <a:rPr lang="zh-CN" altLang="en-US" b="1" dirty="0"/>
              <a:t>：坚信父母不是自己的亲生父母，虽反复证实，仍坚信不疑。</a:t>
            </a:r>
            <a:endParaRPr lang="zh-CN" alt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18435" name="Rectangle 3"/>
          <p:cNvSpPr>
            <a:spLocks noGrp="1"/>
          </p:cNvSpPr>
          <p:nvPr>
            <p:ph idx="1"/>
          </p:nvPr>
        </p:nvSpPr>
        <p:spPr>
          <a:xfrm>
            <a:off x="0" y="1600200"/>
            <a:ext cx="9144000" cy="5105400"/>
          </a:xfrm>
        </p:spPr>
        <p:txBody>
          <a:bodyPr vert="horz" wrap="square" lIns="91440" tIns="45720" rIns="91440" bIns="45720" anchor="t" anchorCtr="0"/>
          <a:p>
            <a:pPr eaLnBrk="1" hangingPunct="1">
              <a:lnSpc>
                <a:spcPct val="90000"/>
              </a:lnSpc>
            </a:pPr>
            <a:r>
              <a:rPr lang="zh-CN" altLang="en-US" b="1" dirty="0"/>
              <a:t>（</a:t>
            </a:r>
            <a:r>
              <a:rPr lang="en-US" altLang="zh-CN" b="1" dirty="0"/>
              <a:t>3</a:t>
            </a:r>
            <a:r>
              <a:rPr lang="zh-CN" altLang="en-US" b="1" dirty="0"/>
              <a:t>）情感障碍</a:t>
            </a:r>
            <a:endParaRPr lang="zh-CN" altLang="en-US" b="1" dirty="0"/>
          </a:p>
          <a:p>
            <a:pPr eaLnBrk="1" hangingPunct="1">
              <a:lnSpc>
                <a:spcPct val="90000"/>
              </a:lnSpc>
            </a:pPr>
            <a:r>
              <a:rPr lang="zh-CN" altLang="en-US" b="1" dirty="0">
                <a:solidFill>
                  <a:srgbClr val="FF0000"/>
                </a:solidFill>
              </a:rPr>
              <a:t>情感淡漠</a:t>
            </a:r>
            <a:r>
              <a:rPr lang="zh-CN" altLang="en-US" b="1" dirty="0"/>
              <a:t>： 为情感活动减退表现。病人对外界任何刺激均缺乏相应情感反应。对引起正常人的极大悲伤或愉快的事无动于衷。对周围发生的事漠不关心，说话声调平淡，面部表情呆板，内心体验贫乏或缺如。严重时对个人生活漠不关心。</a:t>
            </a:r>
            <a:endParaRPr lang="zh-CN" altLang="en-US" b="1" dirty="0"/>
          </a:p>
          <a:p>
            <a:pPr eaLnBrk="1" hangingPunct="1">
              <a:lnSpc>
                <a:spcPct val="90000"/>
              </a:lnSpc>
            </a:pPr>
            <a:r>
              <a:rPr lang="zh-CN" altLang="en-US" b="1" dirty="0">
                <a:solidFill>
                  <a:srgbClr val="FF0000"/>
                </a:solidFill>
              </a:rPr>
              <a:t>情感倒错</a:t>
            </a:r>
            <a:r>
              <a:rPr lang="zh-CN" altLang="en-US" b="1" dirty="0"/>
              <a:t>：  病人的情感体验与当时外界刺激及思维内容不协调。如说到别人在迫害他时，表现为愉快的表情。听到令人高兴的事时，反而表现为伤感。</a:t>
            </a:r>
            <a:endParaRPr lang="zh-CN" alt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19459" name="Rectangle 3"/>
          <p:cNvSpPr>
            <a:spLocks noGrp="1"/>
          </p:cNvSpPr>
          <p:nvPr>
            <p:ph idx="1"/>
          </p:nvPr>
        </p:nvSpPr>
        <p:spPr/>
        <p:txBody>
          <a:bodyPr vert="horz" wrap="square" lIns="91440" tIns="45720" rIns="91440" bIns="45720" anchor="t" anchorCtr="0"/>
          <a:p>
            <a:pPr eaLnBrk="1" hangingPunct="1"/>
            <a:r>
              <a:rPr lang="zh-CN" altLang="en-US" b="1" dirty="0"/>
              <a:t>（</a:t>
            </a:r>
            <a:r>
              <a:rPr lang="en-US" altLang="zh-CN" b="1" dirty="0"/>
              <a:t>4</a:t>
            </a:r>
            <a:r>
              <a:rPr lang="zh-CN" altLang="en-US" b="1" dirty="0"/>
              <a:t>）意志和行为障碍 </a:t>
            </a:r>
            <a:endParaRPr lang="zh-CN" altLang="en-US" b="1" dirty="0"/>
          </a:p>
          <a:p>
            <a:pPr eaLnBrk="1" hangingPunct="1"/>
            <a:r>
              <a:rPr lang="zh-CN" altLang="en-US" b="1" dirty="0">
                <a:solidFill>
                  <a:srgbClr val="FF0000"/>
                </a:solidFill>
              </a:rPr>
              <a:t>意志缺乏</a:t>
            </a:r>
            <a:r>
              <a:rPr lang="zh-CN" altLang="en-US" b="1" dirty="0"/>
              <a:t>：  指意志活动缺乏。病人对任何活动缺乏动机、要求，对工作学习无自觉性，故个人生活也极端懒散。严重时其本能要求也没有，行为孤僻、退缩。这类症状常与思维贫乏、情感淡漠同时出现。</a:t>
            </a:r>
            <a:endParaRPr lang="zh-CN" altLang="en-US"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20483" name="Rectangle 3"/>
          <p:cNvSpPr>
            <a:spLocks noGrp="1"/>
          </p:cNvSpPr>
          <p:nvPr>
            <p:ph idx="1"/>
          </p:nvPr>
        </p:nvSpPr>
        <p:spPr/>
        <p:txBody>
          <a:bodyPr vert="horz" wrap="square" lIns="91440" tIns="45720" rIns="91440" bIns="45720" anchor="t" anchorCtr="0"/>
          <a:p>
            <a:pPr eaLnBrk="1" hangingPunct="1"/>
            <a:r>
              <a:rPr lang="zh-CN" altLang="en-US" b="1" dirty="0"/>
              <a:t>（</a:t>
            </a:r>
            <a:r>
              <a:rPr lang="en-US" altLang="zh-CN" b="1" dirty="0"/>
              <a:t>5</a:t>
            </a:r>
            <a:r>
              <a:rPr lang="zh-CN" altLang="en-US" b="1" dirty="0"/>
              <a:t>）认知功能障碍</a:t>
            </a:r>
            <a:endParaRPr lang="zh-CN" altLang="en-US" b="1" dirty="0"/>
          </a:p>
          <a:p>
            <a:pPr eaLnBrk="1" hangingPunct="1"/>
            <a:endParaRPr lang="zh-CN" altLang="en-US" b="1" dirty="0"/>
          </a:p>
          <a:p>
            <a:pPr eaLnBrk="1" hangingPunct="1"/>
            <a:r>
              <a:rPr lang="zh-CN" altLang="en-US" b="1" dirty="0"/>
              <a:t> 约</a:t>
            </a:r>
            <a:r>
              <a:rPr lang="en-US" altLang="zh-CN" b="1" dirty="0"/>
              <a:t>85%</a:t>
            </a:r>
            <a:r>
              <a:rPr lang="zh-CN" altLang="en-US" b="1" dirty="0"/>
              <a:t>患者出现认知功能障碍</a:t>
            </a:r>
            <a:endParaRPr lang="zh-CN" altLang="en-US" b="1" dirty="0"/>
          </a:p>
          <a:p>
            <a:pPr eaLnBrk="1" hangingPunct="1"/>
            <a:endParaRPr lang="zh-CN" altLang="en-US" b="1" dirty="0"/>
          </a:p>
          <a:p>
            <a:pPr eaLnBrk="1" hangingPunct="1"/>
            <a:r>
              <a:rPr lang="zh-CN" altLang="en-US" b="1" dirty="0"/>
              <a:t>注意力、学习能力、思维能力</a:t>
            </a:r>
            <a:endParaRPr lang="zh-CN" alt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a:spLocks noGrp="1"/>
          </p:cNvSpPr>
          <p:nvPr>
            <p:ph type="title"/>
          </p:nvPr>
        </p:nvSpPr>
        <p:spPr>
          <a:xfrm>
            <a:off x="457200" y="1143000"/>
            <a:ext cx="8229600" cy="1447800"/>
          </a:xfrm>
        </p:spPr>
        <p:txBody>
          <a:bodyPr vert="horz" wrap="square" lIns="91440" tIns="45720" rIns="91440" bIns="45720" anchor="ctr" anchorCtr="0"/>
          <a:p>
            <a:pPr eaLnBrk="1" hangingPunct="1"/>
            <a:r>
              <a:rPr lang="zh-CN" altLang="en-US" dirty="0">
                <a:ea typeface="华文行楷" panose="02010800040101010101" pitchFamily="2" charset="-122"/>
              </a:rPr>
              <a:t>国家基本公共卫生服务规范</a:t>
            </a:r>
            <a:endParaRPr lang="zh-CN" altLang="en-US" dirty="0">
              <a:ea typeface="华文行楷" panose="02010800040101010101" pitchFamily="2" charset="-122"/>
            </a:endParaRPr>
          </a:p>
        </p:txBody>
      </p:sp>
      <p:sp>
        <p:nvSpPr>
          <p:cNvPr id="3075" name="Rectangle 3"/>
          <p:cNvSpPr>
            <a:spLocks noGrp="1"/>
          </p:cNvSpPr>
          <p:nvPr>
            <p:ph idx="1"/>
          </p:nvPr>
        </p:nvSpPr>
        <p:spPr>
          <a:xfrm>
            <a:off x="457200" y="3352800"/>
            <a:ext cx="8229600" cy="2773363"/>
          </a:xfrm>
        </p:spPr>
        <p:txBody>
          <a:bodyPr vert="horz" wrap="square" lIns="91440" tIns="45720" rIns="91440" bIns="45720" anchor="t" anchorCtr="0"/>
          <a:p>
            <a:pPr algn="ctr" eaLnBrk="1" hangingPunct="1">
              <a:buNone/>
            </a:pPr>
            <a:r>
              <a:rPr lang="zh-CN" altLang="en-US" sz="3600" b="1" dirty="0"/>
              <a:t>严重精神障碍患者</a:t>
            </a:r>
            <a:br>
              <a:rPr lang="zh-CN" altLang="en-US" sz="3600" b="1" dirty="0"/>
            </a:br>
            <a:r>
              <a:rPr lang="zh-CN" altLang="en-US" sz="3600" b="1" dirty="0"/>
              <a:t>管理服务规范</a:t>
            </a:r>
            <a:endParaRPr lang="zh-CN" altLang="en-US" sz="36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21507" name="Rectangle 3"/>
          <p:cNvSpPr>
            <a:spLocks noGrp="1"/>
          </p:cNvSpPr>
          <p:nvPr>
            <p:ph idx="1"/>
          </p:nvPr>
        </p:nvSpPr>
        <p:spPr/>
        <p:txBody>
          <a:bodyPr vert="horz" wrap="square" lIns="91440" tIns="45720" rIns="91440" bIns="45720" anchor="t" anchorCtr="0"/>
          <a:p>
            <a:pPr eaLnBrk="1" hangingPunct="1">
              <a:lnSpc>
                <a:spcPct val="90000"/>
              </a:lnSpc>
            </a:pPr>
            <a:r>
              <a:rPr lang="zh-CN" altLang="en-US" b="1" dirty="0"/>
              <a:t>（</a:t>
            </a:r>
            <a:r>
              <a:rPr lang="en-US" altLang="zh-CN" b="1" dirty="0"/>
              <a:t>5</a:t>
            </a:r>
            <a:r>
              <a:rPr lang="zh-CN" altLang="en-US" b="1" dirty="0"/>
              <a:t>）认知功能障碍</a:t>
            </a:r>
            <a:endParaRPr lang="zh-CN" altLang="en-US" b="1" dirty="0"/>
          </a:p>
          <a:p>
            <a:pPr eaLnBrk="1" hangingPunct="1">
              <a:lnSpc>
                <a:spcPct val="90000"/>
              </a:lnSpc>
            </a:pPr>
            <a:r>
              <a:rPr lang="zh-CN" altLang="en-US" b="1" dirty="0"/>
              <a:t> </a:t>
            </a:r>
            <a:endParaRPr lang="zh-CN" altLang="en-US" b="1" dirty="0"/>
          </a:p>
          <a:p>
            <a:pPr eaLnBrk="1" hangingPunct="1">
              <a:lnSpc>
                <a:spcPct val="90000"/>
              </a:lnSpc>
            </a:pPr>
            <a:r>
              <a:rPr lang="zh-CN" altLang="en-US" b="1" dirty="0">
                <a:solidFill>
                  <a:srgbClr val="FF0000"/>
                </a:solidFill>
              </a:rPr>
              <a:t>注意增强</a:t>
            </a:r>
            <a:r>
              <a:rPr lang="zh-CN" altLang="en-US" b="1" dirty="0"/>
              <a:t>：主动注意的增强。有妄想观念的病人，过分地注意他人的一举一动是针对他的。</a:t>
            </a:r>
            <a:endParaRPr lang="zh-CN" altLang="en-US" b="1" dirty="0"/>
          </a:p>
          <a:p>
            <a:pPr eaLnBrk="1" hangingPunct="1">
              <a:lnSpc>
                <a:spcPct val="90000"/>
              </a:lnSpc>
            </a:pPr>
            <a:r>
              <a:rPr lang="zh-CN" altLang="en-US" b="1" dirty="0"/>
              <a:t>有疑病观念的病人，过分注意自身的健康状况。</a:t>
            </a:r>
            <a:endParaRPr lang="zh-CN" altLang="en-US" b="1" dirty="0"/>
          </a:p>
          <a:p>
            <a:pPr eaLnBrk="1" hangingPunct="1">
              <a:lnSpc>
                <a:spcPct val="90000"/>
              </a:lnSpc>
            </a:pPr>
            <a:r>
              <a:rPr lang="zh-CN" altLang="en-US" b="1" dirty="0">
                <a:solidFill>
                  <a:srgbClr val="FF0000"/>
                </a:solidFill>
              </a:rPr>
              <a:t>注意涣散</a:t>
            </a:r>
            <a:r>
              <a:rPr lang="zh-CN" altLang="en-US" b="1" dirty="0"/>
              <a:t>：主动注意的不易集中，注意稳定性降低，易被外界干扰。</a:t>
            </a:r>
            <a:endParaRPr lang="zh-CN" altLang="en-US"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22531" name="Rectangle 3"/>
          <p:cNvSpPr>
            <a:spLocks noGrp="1"/>
          </p:cNvSpPr>
          <p:nvPr>
            <p:ph idx="1"/>
          </p:nvPr>
        </p:nvSpPr>
        <p:spPr/>
        <p:txBody>
          <a:bodyPr vert="horz" wrap="square" lIns="91440" tIns="45720" rIns="91440" bIns="45720" anchor="t" anchorCtr="0"/>
          <a:p>
            <a:pPr eaLnBrk="1" hangingPunct="1"/>
            <a:r>
              <a:rPr lang="zh-CN" altLang="en-US" b="1" dirty="0">
                <a:solidFill>
                  <a:srgbClr val="FF0000"/>
                </a:solidFill>
              </a:rPr>
              <a:t>记忆增强</a:t>
            </a:r>
            <a:r>
              <a:rPr lang="zh-CN" altLang="en-US" b="1" dirty="0"/>
              <a:t>：指病态的记忆增强，对病前不能够且不重要的事情都能回忆起来。</a:t>
            </a:r>
            <a:endParaRPr lang="zh-CN" altLang="en-US" b="1" dirty="0"/>
          </a:p>
          <a:p>
            <a:pPr eaLnBrk="1" hangingPunct="1"/>
            <a:r>
              <a:rPr lang="zh-CN" altLang="en-US" b="1" dirty="0">
                <a:solidFill>
                  <a:srgbClr val="FF0000"/>
                </a:solidFill>
              </a:rPr>
              <a:t>记忆减退</a:t>
            </a:r>
            <a:r>
              <a:rPr lang="zh-CN" altLang="en-US" b="1" dirty="0"/>
              <a:t>：主要是回忆的减弱，记不住近期发生的事情。</a:t>
            </a:r>
            <a:endParaRPr lang="zh-CN" altLang="en-US"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Rectangle 2"/>
          <p:cNvSpPr>
            <a:spLocks noGrp="1"/>
          </p:cNvSpPr>
          <p:nvPr>
            <p:ph type="title"/>
          </p:nvPr>
        </p:nvSpPr>
        <p:spPr/>
        <p:txBody>
          <a:bodyPr vert="horz" wrap="square" lIns="91440" tIns="45720" rIns="91440" bIns="45720" anchor="ctr" anchorCtr="0"/>
          <a:p>
            <a:pPr eaLnBrk="1" hangingPunct="1"/>
            <a:r>
              <a:rPr lang="zh-CN" altLang="en-US" b="1" dirty="0"/>
              <a:t>阳性症状</a:t>
            </a:r>
            <a:endParaRPr lang="zh-CN" altLang="en-US" b="1" dirty="0"/>
          </a:p>
        </p:txBody>
      </p:sp>
      <p:sp>
        <p:nvSpPr>
          <p:cNvPr id="23555" name="Rectangle 3"/>
          <p:cNvSpPr>
            <a:spLocks noGrp="1"/>
          </p:cNvSpPr>
          <p:nvPr>
            <p:ph idx="1"/>
          </p:nvPr>
        </p:nvSpPr>
        <p:spPr/>
        <p:txBody>
          <a:bodyPr vert="horz" wrap="square" lIns="91440" tIns="45720" rIns="91440" bIns="45720" anchor="t" anchorCtr="0"/>
          <a:p>
            <a:pPr eaLnBrk="1" hangingPunct="1"/>
            <a:r>
              <a:rPr lang="en-US" altLang="zh-CN" b="1" dirty="0"/>
              <a:t>1</a:t>
            </a:r>
            <a:r>
              <a:rPr lang="zh-CN" altLang="en-US" b="1" dirty="0"/>
              <a:t>、幻觉</a:t>
            </a:r>
            <a:endParaRPr lang="zh-CN" altLang="en-US" b="1" dirty="0"/>
          </a:p>
          <a:p>
            <a:pPr eaLnBrk="1" hangingPunct="1"/>
            <a:r>
              <a:rPr lang="en-US" altLang="zh-CN" b="1" dirty="0"/>
              <a:t>2</a:t>
            </a:r>
            <a:r>
              <a:rPr lang="zh-CN" altLang="en-US" b="1" dirty="0"/>
              <a:t>、妄想</a:t>
            </a:r>
            <a:endParaRPr lang="zh-CN" altLang="en-US" b="1" dirty="0"/>
          </a:p>
          <a:p>
            <a:pPr eaLnBrk="1" hangingPunct="1"/>
            <a:r>
              <a:rPr lang="en-US" altLang="zh-CN" b="1" dirty="0"/>
              <a:t>3</a:t>
            </a:r>
            <a:r>
              <a:rPr lang="zh-CN" altLang="en-US" b="1" dirty="0"/>
              <a:t>、思维形式障碍：（被动体验）</a:t>
            </a:r>
            <a:endParaRPr lang="zh-CN" altLang="en-US" b="1" dirty="0"/>
          </a:p>
          <a:p>
            <a:pPr eaLnBrk="1" hangingPunct="1">
              <a:buNone/>
            </a:pPr>
            <a:r>
              <a:rPr lang="zh-CN" altLang="en-US" b="1" dirty="0"/>
              <a:t>             思维中断</a:t>
            </a:r>
            <a:endParaRPr lang="zh-CN" altLang="en-US" b="1" dirty="0"/>
          </a:p>
          <a:p>
            <a:pPr eaLnBrk="1" hangingPunct="1">
              <a:buNone/>
            </a:pPr>
            <a:r>
              <a:rPr lang="zh-CN" altLang="en-US" b="1" dirty="0"/>
              <a:t>             思维云集</a:t>
            </a:r>
            <a:endParaRPr lang="zh-CN" altLang="en-US" b="1" dirty="0"/>
          </a:p>
          <a:p>
            <a:pPr eaLnBrk="1" hangingPunct="1">
              <a:buNone/>
            </a:pPr>
            <a:r>
              <a:rPr lang="zh-CN" altLang="en-US" b="1" dirty="0"/>
              <a:t>             思维被洞悉感</a:t>
            </a:r>
            <a:endParaRPr lang="zh-CN" altLang="en-US" b="1" dirty="0"/>
          </a:p>
          <a:p>
            <a:pPr eaLnBrk="1" hangingPunct="1"/>
            <a:endParaRPr lang="en-US" altLang="zh-CN"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Rectangle 2"/>
          <p:cNvSpPr>
            <a:spLocks noGrp="1"/>
          </p:cNvSpPr>
          <p:nvPr>
            <p:ph type="title"/>
          </p:nvPr>
        </p:nvSpPr>
        <p:spPr/>
        <p:txBody>
          <a:bodyPr vert="horz" wrap="square" lIns="91440" tIns="45720" rIns="91440" bIns="45720" anchor="ctr" anchorCtr="0"/>
          <a:p>
            <a:pPr eaLnBrk="1" hangingPunct="1"/>
            <a:r>
              <a:rPr lang="zh-CN" altLang="en-US" b="1" dirty="0"/>
              <a:t>阴性症状</a:t>
            </a:r>
            <a:endParaRPr lang="zh-CN" altLang="en-US" b="1" dirty="0"/>
          </a:p>
        </p:txBody>
      </p:sp>
      <p:sp>
        <p:nvSpPr>
          <p:cNvPr id="24579" name="Rectangle 3"/>
          <p:cNvSpPr>
            <a:spLocks noGrp="1"/>
          </p:cNvSpPr>
          <p:nvPr>
            <p:ph idx="1"/>
          </p:nvPr>
        </p:nvSpPr>
        <p:spPr/>
        <p:txBody>
          <a:bodyPr vert="horz" wrap="square" lIns="91440" tIns="45720" rIns="91440" bIns="45720" anchor="t" anchorCtr="0"/>
          <a:p>
            <a:pPr eaLnBrk="1" hangingPunct="1"/>
            <a:r>
              <a:rPr lang="zh-CN" altLang="en-US" b="1" dirty="0"/>
              <a:t>情感淡漠</a:t>
            </a:r>
            <a:endParaRPr lang="zh-CN" altLang="en-US" b="1" dirty="0"/>
          </a:p>
          <a:p>
            <a:pPr eaLnBrk="1" hangingPunct="1"/>
            <a:r>
              <a:rPr lang="zh-CN" altLang="en-US" b="1" dirty="0"/>
              <a:t>言语贫乏</a:t>
            </a:r>
            <a:endParaRPr lang="zh-CN" altLang="en-US" b="1" dirty="0"/>
          </a:p>
          <a:p>
            <a:pPr eaLnBrk="1" hangingPunct="1"/>
            <a:r>
              <a:rPr lang="zh-CN" altLang="en-US" b="1" dirty="0"/>
              <a:t>意志缺乏</a:t>
            </a:r>
            <a:endParaRPr lang="zh-CN" altLang="en-US" b="1" dirty="0"/>
          </a:p>
          <a:p>
            <a:pPr eaLnBrk="1" hangingPunct="1"/>
            <a:r>
              <a:rPr lang="zh-CN" altLang="en-US" b="1" dirty="0"/>
              <a:t>兴趣减退</a:t>
            </a:r>
            <a:endParaRPr lang="zh-CN" altLang="en-US" b="1" dirty="0"/>
          </a:p>
          <a:p>
            <a:pPr eaLnBrk="1" hangingPunct="1"/>
            <a:r>
              <a:rPr lang="zh-CN" altLang="en-US" b="1" dirty="0"/>
              <a:t>社交缺乏</a:t>
            </a:r>
            <a:endParaRPr lang="zh-CN" altLang="en-US"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2"/>
          <p:cNvSpPr>
            <a:spLocks noGrp="1"/>
          </p:cNvSpPr>
          <p:nvPr>
            <p:ph type="title"/>
          </p:nvPr>
        </p:nvSpPr>
        <p:spPr/>
        <p:txBody>
          <a:bodyPr vert="horz" wrap="square" lIns="91440" tIns="45720" rIns="91440" bIns="45720" anchor="ctr" anchorCtr="0"/>
          <a:p>
            <a:pPr eaLnBrk="1" hangingPunct="1"/>
            <a:r>
              <a:rPr lang="en-US" altLang="zh-CN" b="1" dirty="0"/>
              <a:t>2</a:t>
            </a:r>
            <a:r>
              <a:rPr lang="zh-CN" altLang="en-US" b="1" dirty="0"/>
              <a:t>、偏执性精神病</a:t>
            </a:r>
            <a:endParaRPr lang="zh-CN" altLang="en-US" b="1" dirty="0"/>
          </a:p>
        </p:txBody>
      </p:sp>
      <p:sp>
        <p:nvSpPr>
          <p:cNvPr id="25603" name="Rectangle 3"/>
          <p:cNvSpPr>
            <a:spLocks noGrp="1"/>
          </p:cNvSpPr>
          <p:nvPr>
            <p:ph idx="1"/>
          </p:nvPr>
        </p:nvSpPr>
        <p:spPr/>
        <p:txBody>
          <a:bodyPr vert="horz" wrap="square" lIns="91440" tIns="45720" rIns="91440" bIns="45720" anchor="t" anchorCtr="0"/>
          <a:p>
            <a:pPr eaLnBrk="1" hangingPunct="1"/>
            <a:r>
              <a:rPr lang="zh-CN" altLang="en-US" b="1" dirty="0"/>
              <a:t>偏执性精神病又名妄想性精神病，以系统妄想为主要症状，妄想内容并不荒谬离奇，是现实生活中有可能发生的事情。有些病人可能需详细调查，方可定为妄想。常见的为</a:t>
            </a:r>
            <a:r>
              <a:rPr lang="zh-CN" altLang="en-US" b="1" dirty="0">
                <a:solidFill>
                  <a:srgbClr val="FF0000"/>
                </a:solidFill>
              </a:rPr>
              <a:t>被害妄想、钟情妄想、嫉妒妄想，夸大妄想和疑病妄想</a:t>
            </a:r>
            <a:r>
              <a:rPr lang="zh-CN" altLang="en-US" b="1" dirty="0"/>
              <a:t>。病程持续</a:t>
            </a:r>
            <a:r>
              <a:rPr lang="en-US" altLang="zh-CN" b="1" dirty="0"/>
              <a:t>6</a:t>
            </a:r>
            <a:r>
              <a:rPr lang="zh-CN" altLang="en-US" b="1" dirty="0"/>
              <a:t>个月以上。无与妄想有关的精神症状。社会功能基本保持良好。</a:t>
            </a:r>
            <a:endParaRPr lang="zh-CN" altLang="en-US"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2"/>
          <p:cNvSpPr>
            <a:spLocks noGrp="1"/>
          </p:cNvSpPr>
          <p:nvPr>
            <p:ph type="title"/>
          </p:nvPr>
        </p:nvSpPr>
        <p:spPr/>
        <p:txBody>
          <a:bodyPr vert="horz" wrap="square" lIns="91440" tIns="45720" rIns="91440" bIns="45720" anchor="ctr" anchorCtr="0"/>
          <a:p>
            <a:pPr eaLnBrk="1" hangingPunct="1"/>
            <a:r>
              <a:rPr lang="en-US" altLang="zh-CN" b="1" dirty="0"/>
              <a:t>3</a:t>
            </a:r>
            <a:r>
              <a:rPr lang="zh-CN" altLang="en-US" b="1" dirty="0"/>
              <a:t>、双相情感障碍</a:t>
            </a:r>
            <a:r>
              <a:rPr lang="zh-CN" altLang="en-US" dirty="0"/>
              <a:t> </a:t>
            </a:r>
            <a:endParaRPr lang="zh-CN" altLang="en-US" dirty="0"/>
          </a:p>
        </p:txBody>
      </p:sp>
      <p:sp>
        <p:nvSpPr>
          <p:cNvPr id="26627" name="Rectangle 3"/>
          <p:cNvSpPr>
            <a:spLocks noGrp="1"/>
          </p:cNvSpPr>
          <p:nvPr>
            <p:ph idx="1"/>
          </p:nvPr>
        </p:nvSpPr>
        <p:spPr/>
        <p:txBody>
          <a:bodyPr vert="horz" wrap="square" lIns="91440" tIns="45720" rIns="91440" bIns="45720" anchor="t" anchorCtr="0"/>
          <a:p>
            <a:pPr eaLnBrk="1" hangingPunct="1">
              <a:lnSpc>
                <a:spcPct val="90000"/>
              </a:lnSpc>
            </a:pPr>
            <a:r>
              <a:rPr lang="zh-CN" altLang="en-US" b="1" dirty="0"/>
              <a:t>双相情感障碍，也称双相心境（情感）障碍，是指既有躁狂发作，又有抑郁发作的一类心境障碍。</a:t>
            </a:r>
            <a:endParaRPr lang="zh-CN" altLang="en-US" b="1" dirty="0"/>
          </a:p>
          <a:p>
            <a:pPr eaLnBrk="1" hangingPunct="1">
              <a:lnSpc>
                <a:spcPct val="90000"/>
              </a:lnSpc>
            </a:pPr>
            <a:endParaRPr lang="zh-CN" altLang="en-US" b="1" dirty="0"/>
          </a:p>
          <a:p>
            <a:pPr eaLnBrk="1" hangingPunct="1">
              <a:lnSpc>
                <a:spcPct val="90000"/>
              </a:lnSpc>
            </a:pPr>
            <a:r>
              <a:rPr lang="zh-CN" altLang="en-US" b="1" dirty="0"/>
              <a:t>躁狂发作  呈典型的“三高”症状，即心境高涨、思维奔逸和活动增多。</a:t>
            </a:r>
            <a:endParaRPr lang="zh-CN" altLang="en-US" b="1" dirty="0"/>
          </a:p>
          <a:p>
            <a:pPr eaLnBrk="1" hangingPunct="1">
              <a:lnSpc>
                <a:spcPct val="90000"/>
              </a:lnSpc>
            </a:pPr>
            <a:endParaRPr lang="zh-CN" altLang="en-US" b="1" dirty="0"/>
          </a:p>
          <a:p>
            <a:pPr eaLnBrk="1" hangingPunct="1">
              <a:lnSpc>
                <a:spcPct val="90000"/>
              </a:lnSpc>
            </a:pPr>
            <a:r>
              <a:rPr lang="zh-CN" altLang="en-US" b="1" dirty="0"/>
              <a:t>抑郁发作  呈典型的“三低”症状，即情感低落、思维迟缓、意志活动减退。</a:t>
            </a:r>
            <a:endParaRPr lang="zh-CN" altLang="en-US"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Rectangle 2"/>
          <p:cNvSpPr>
            <a:spLocks noGrp="1"/>
          </p:cNvSpPr>
          <p:nvPr>
            <p:ph type="title"/>
          </p:nvPr>
        </p:nvSpPr>
        <p:spPr/>
        <p:txBody>
          <a:bodyPr vert="horz" wrap="square" lIns="91440" tIns="45720" rIns="91440" bIns="45720" anchor="ctr" anchorCtr="0"/>
          <a:p>
            <a:pPr eaLnBrk="1" hangingPunct="1"/>
            <a:r>
              <a:rPr lang="en-US" altLang="zh-CN" b="1" dirty="0"/>
              <a:t>4</a:t>
            </a:r>
            <a:r>
              <a:rPr lang="zh-CN" altLang="en-US" b="1" dirty="0"/>
              <a:t>、分裂情感障碍</a:t>
            </a:r>
            <a:endParaRPr lang="zh-CN" altLang="en-US" b="1" dirty="0"/>
          </a:p>
        </p:txBody>
      </p:sp>
      <p:sp>
        <p:nvSpPr>
          <p:cNvPr id="27651" name="Rectangle 3"/>
          <p:cNvSpPr>
            <a:spLocks noGrp="1"/>
          </p:cNvSpPr>
          <p:nvPr>
            <p:ph idx="1"/>
          </p:nvPr>
        </p:nvSpPr>
        <p:spPr/>
        <p:txBody>
          <a:bodyPr vert="horz" wrap="square" lIns="91440" tIns="45720" rIns="91440" bIns="45720" anchor="t" anchorCtr="0"/>
          <a:p>
            <a:pPr eaLnBrk="1" hangingPunct="1"/>
            <a:r>
              <a:rPr lang="zh-CN" altLang="zh-CN" b="1" dirty="0"/>
              <a:t>此型患者同时具有精神分裂症和情感障碍，特征为显著的心境症状（抑郁或躁狂）和精神分裂症症状，同时出现或至多相差几天，具反复发作特点。由于分裂情感性障碍常伴有功能障碍，往往须予以综合治疗（包括药物，心理疗法和社区支持），多完全缓解，预后较好。</a:t>
            </a:r>
            <a:endParaRPr lang="zh-CN" altLang="en-US"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Rectangle 2"/>
          <p:cNvSpPr>
            <a:spLocks noGrp="1"/>
          </p:cNvSpPr>
          <p:nvPr>
            <p:ph type="title"/>
          </p:nvPr>
        </p:nvSpPr>
        <p:spPr/>
        <p:txBody>
          <a:bodyPr vert="horz" wrap="square" lIns="91440" tIns="45720" rIns="91440" bIns="45720" anchor="ctr" anchorCtr="0"/>
          <a:p>
            <a:pPr eaLnBrk="1" hangingPunct="1"/>
            <a:r>
              <a:rPr lang="en-US" altLang="zh-CN" b="1" dirty="0"/>
              <a:t>5</a:t>
            </a:r>
            <a:r>
              <a:rPr lang="zh-CN" altLang="en-US" b="1" dirty="0"/>
              <a:t>、癫痫所致精神障碍</a:t>
            </a:r>
            <a:endParaRPr lang="zh-CN" altLang="en-US" b="1" dirty="0"/>
          </a:p>
        </p:txBody>
      </p:sp>
      <p:sp>
        <p:nvSpPr>
          <p:cNvPr id="28675" name="Rectangle 3"/>
          <p:cNvSpPr>
            <a:spLocks noGrp="1"/>
          </p:cNvSpPr>
          <p:nvPr>
            <p:ph idx="1"/>
          </p:nvPr>
        </p:nvSpPr>
        <p:spPr/>
        <p:txBody>
          <a:bodyPr vert="horz" wrap="square" lIns="91440" tIns="45720" rIns="91440" bIns="45720" anchor="t" anchorCtr="0"/>
          <a:p>
            <a:pPr eaLnBrk="1" hangingPunct="1"/>
            <a:r>
              <a:rPr lang="zh-CN" altLang="en-US" b="1" dirty="0"/>
              <a:t>癫痫所致精神障碍，又称癫痫性精神障碍。原发性及症状性癫痫均可发生精神障碍。癫痫患者在癫痫发作前、发作时、发作后或发作间歇期表现出的精神活动异常，有的患者甚至表现为持续性精神障碍。由于累及的部位及病理生理改变的不同，症状表现各异。</a:t>
            </a:r>
            <a:endParaRPr lang="zh-CN" altLang="en-US"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Rectangle 2"/>
          <p:cNvSpPr>
            <a:spLocks noGrp="1"/>
          </p:cNvSpPr>
          <p:nvPr>
            <p:ph type="title"/>
          </p:nvPr>
        </p:nvSpPr>
        <p:spPr/>
        <p:txBody>
          <a:bodyPr vert="horz" wrap="square" lIns="91440" tIns="45720" rIns="91440" bIns="45720" anchor="ctr" anchorCtr="0"/>
          <a:p>
            <a:pPr eaLnBrk="1" hangingPunct="1"/>
            <a:r>
              <a:rPr lang="en-US" altLang="zh-CN" b="1" dirty="0"/>
              <a:t>6</a:t>
            </a:r>
            <a:r>
              <a:rPr lang="zh-CN" altLang="en-US" b="1" dirty="0"/>
              <a:t>、精神发育迟滞伴发精神障碍</a:t>
            </a:r>
            <a:endParaRPr lang="zh-CN" altLang="en-US" b="1" dirty="0"/>
          </a:p>
        </p:txBody>
      </p:sp>
      <p:sp>
        <p:nvSpPr>
          <p:cNvPr id="29699" name="Rectangle 3"/>
          <p:cNvSpPr>
            <a:spLocks noGrp="1"/>
          </p:cNvSpPr>
          <p:nvPr>
            <p:ph idx="1"/>
          </p:nvPr>
        </p:nvSpPr>
        <p:spPr/>
        <p:txBody>
          <a:bodyPr vert="horz" wrap="square" lIns="91440" tIns="45720" rIns="91440" bIns="45720" anchor="t" anchorCtr="0"/>
          <a:p>
            <a:pPr eaLnBrk="1" hangingPunct="1"/>
            <a:r>
              <a:rPr lang="zh-CN" altLang="zh-CN" b="1" dirty="0"/>
              <a:t>是指精神发育迟滞者，伴发其他形式的精神障碍。</a:t>
            </a:r>
            <a:endParaRPr lang="zh-CN" altLang="zh-CN" b="1" dirty="0"/>
          </a:p>
          <a:p>
            <a:pPr eaLnBrk="1" hangingPunct="1"/>
            <a:r>
              <a:rPr lang="zh-CN" altLang="zh-CN" b="1" dirty="0"/>
              <a:t>精神发育迟滞是指个体在发育阶段（通常指</a:t>
            </a:r>
            <a:r>
              <a:rPr lang="en-US" altLang="zh-CN" b="1" dirty="0"/>
              <a:t>18</a:t>
            </a:r>
            <a:r>
              <a:rPr lang="zh-CN" altLang="en-US" b="1" dirty="0"/>
              <a:t>岁以前），由生物学因素、心理社会因素等原因所引起，以智力发育不全或受阻和社会适应困难为主要特征的一组综合征。过去几十年通常称为大脑发育不全、智力低下、精神幼稚症和精神发育不全。</a:t>
            </a:r>
            <a:endParaRPr lang="zh-CN" altLang="en-US"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Rectangle 2"/>
          <p:cNvSpPr>
            <a:spLocks noGrp="1"/>
          </p:cNvSpPr>
          <p:nvPr>
            <p:ph type="title"/>
          </p:nvPr>
        </p:nvSpPr>
        <p:spPr/>
        <p:txBody>
          <a:bodyPr vert="horz" wrap="square" lIns="91440" tIns="45720" rIns="91440" bIns="45720" anchor="ctr" anchorCtr="0"/>
          <a:p>
            <a:pPr eaLnBrk="1" hangingPunct="1"/>
            <a:r>
              <a:rPr lang="en-US" altLang="zh-CN" b="1" dirty="0"/>
              <a:t>6</a:t>
            </a:r>
            <a:r>
              <a:rPr lang="zh-CN" altLang="en-US" b="1" dirty="0"/>
              <a:t>、精神发育迟滞伴发精神障碍</a:t>
            </a:r>
            <a:endParaRPr lang="zh-CN" altLang="en-US" b="1" dirty="0"/>
          </a:p>
        </p:txBody>
      </p:sp>
      <p:sp>
        <p:nvSpPr>
          <p:cNvPr id="30723" name="Rectangle 3"/>
          <p:cNvSpPr>
            <a:spLocks noGrp="1"/>
          </p:cNvSpPr>
          <p:nvPr>
            <p:ph idx="1"/>
          </p:nvPr>
        </p:nvSpPr>
        <p:spPr/>
        <p:txBody>
          <a:bodyPr vert="horz" wrap="square" lIns="91440" tIns="45720" rIns="91440" bIns="45720" anchor="t" anchorCtr="0"/>
          <a:p>
            <a:pPr eaLnBrk="1" hangingPunct="1">
              <a:lnSpc>
                <a:spcPct val="90000"/>
              </a:lnSpc>
            </a:pPr>
            <a:r>
              <a:rPr lang="zh-CN" altLang="zh-CN" b="1" dirty="0"/>
              <a:t>精神发育迟滞患儿尚常伴有</a:t>
            </a:r>
            <a:r>
              <a:rPr lang="zh-CN" altLang="en-US" b="1" dirty="0"/>
              <a:t>听力障碍、视力障碍、运动障碍、大小便失禁、癫痫等。</a:t>
            </a:r>
            <a:endParaRPr lang="zh-CN" altLang="en-US" b="1" dirty="0"/>
          </a:p>
          <a:p>
            <a:pPr eaLnBrk="1" hangingPunct="1">
              <a:lnSpc>
                <a:spcPct val="90000"/>
              </a:lnSpc>
            </a:pPr>
            <a:r>
              <a:rPr lang="zh-CN" altLang="en-US" b="1" dirty="0"/>
              <a:t>部分患儿存在躯体畸形和特殊的躯体特征。</a:t>
            </a:r>
            <a:endParaRPr lang="zh-CN" altLang="en-US" b="1" dirty="0"/>
          </a:p>
          <a:p>
            <a:pPr eaLnBrk="1" hangingPunct="1">
              <a:lnSpc>
                <a:spcPct val="90000"/>
              </a:lnSpc>
            </a:pPr>
            <a:r>
              <a:rPr lang="zh-CN" altLang="en-US" b="1" dirty="0"/>
              <a:t>尚可能并发其它精神障碍，其发生率高于普通人群，这些障碍包括：行为障碍、恐怖症、强迫症、广泛焦虑障碍、儿童孤独症、精神分裂症、情感障碍。</a:t>
            </a:r>
            <a:endParaRPr lang="zh-CN" alt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2"/>
          <p:cNvSpPr>
            <a:spLocks noGrp="1"/>
          </p:cNvSpPr>
          <p:nvPr>
            <p:ph type="title"/>
          </p:nvPr>
        </p:nvSpPr>
        <p:spPr/>
        <p:txBody>
          <a:bodyPr vert="horz" wrap="square" lIns="91440" tIns="45720" rIns="91440" bIns="45720" anchor="ctr" anchorCtr="0"/>
          <a:p>
            <a:pPr eaLnBrk="1" hangingPunct="1"/>
            <a:r>
              <a:rPr lang="zh-CN" altLang="en-US" b="1" dirty="0"/>
              <a:t>（第三版）修订主要变化</a:t>
            </a:r>
            <a:endParaRPr lang="zh-CN" altLang="en-US" b="1" dirty="0"/>
          </a:p>
        </p:txBody>
      </p:sp>
      <p:sp>
        <p:nvSpPr>
          <p:cNvPr id="4099" name="Rectangle 3"/>
          <p:cNvSpPr>
            <a:spLocks noGrp="1"/>
          </p:cNvSpPr>
          <p:nvPr>
            <p:ph idx="1"/>
          </p:nvPr>
        </p:nvSpPr>
        <p:spPr/>
        <p:txBody>
          <a:bodyPr vert="horz" wrap="square" lIns="91440" tIns="45720" rIns="91440" bIns="45720" anchor="t" anchorCtr="0"/>
          <a:p>
            <a:pPr eaLnBrk="1" hangingPunct="1"/>
            <a:r>
              <a:rPr lang="en-US" altLang="zh-CN" b="1" dirty="0"/>
              <a:t>1</a:t>
            </a:r>
            <a:r>
              <a:rPr lang="zh-CN" altLang="en-US" b="1" dirty="0"/>
              <a:t>、“重性精神疾病患者健康管理”改为</a:t>
            </a:r>
            <a:endParaRPr lang="zh-CN" altLang="en-US" b="1" dirty="0"/>
          </a:p>
          <a:p>
            <a:pPr eaLnBrk="1" hangingPunct="1">
              <a:buNone/>
            </a:pPr>
            <a:r>
              <a:rPr lang="zh-CN" altLang="en-US" b="1" dirty="0"/>
              <a:t>        “严重精神障碍患者管理服务规范”。</a:t>
            </a:r>
            <a:endParaRPr lang="zh-CN" altLang="en-US" b="1" dirty="0"/>
          </a:p>
          <a:p>
            <a:pPr eaLnBrk="1" hangingPunct="1">
              <a:buNone/>
            </a:pPr>
            <a:endParaRPr lang="zh-CN" altLang="en-US" b="1" dirty="0"/>
          </a:p>
          <a:p>
            <a:pPr eaLnBrk="1" hangingPunct="1"/>
            <a:r>
              <a:rPr lang="en-US" altLang="zh-CN" b="1" dirty="0"/>
              <a:t>2</a:t>
            </a:r>
            <a:r>
              <a:rPr lang="zh-CN" altLang="en-US" b="1" dirty="0"/>
              <a:t>、删除“重性精神疾病患者管理率”指标。</a:t>
            </a:r>
            <a:endParaRPr lang="zh-CN" altLang="en-US" b="1" dirty="0"/>
          </a:p>
          <a:p>
            <a:pPr eaLnBrk="1" hangingPunct="1"/>
            <a:endParaRPr lang="zh-CN" altLang="en-US" b="1" dirty="0"/>
          </a:p>
          <a:p>
            <a:pPr eaLnBrk="1" hangingPunct="1"/>
            <a:r>
              <a:rPr lang="en-US" altLang="zh-CN" b="1" dirty="0"/>
              <a:t>3</a:t>
            </a:r>
            <a:r>
              <a:rPr lang="zh-CN" altLang="en-US" b="1" dirty="0"/>
              <a:t>、删除“重性精神疾病患者稳定率”指标。 </a:t>
            </a:r>
            <a:endParaRPr lang="zh-CN" altLang="en-US"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2"/>
          <p:cNvSpPr>
            <a:spLocks noGrp="1"/>
          </p:cNvSpPr>
          <p:nvPr>
            <p:ph type="title"/>
          </p:nvPr>
        </p:nvSpPr>
        <p:spPr/>
        <p:txBody>
          <a:bodyPr vert="horz" wrap="square" lIns="91440" tIns="45720" rIns="91440" bIns="45720" anchor="ctr" anchorCtr="0"/>
          <a:p>
            <a:pPr eaLnBrk="1" hangingPunct="1"/>
            <a:r>
              <a:rPr lang="zh-CN" altLang="en-US" sz="4000" b="1" dirty="0"/>
              <a:t>二、服务内容</a:t>
            </a:r>
            <a:br>
              <a:rPr lang="zh-CN" altLang="en-US" sz="4000" b="1" dirty="0"/>
            </a:br>
            <a:r>
              <a:rPr lang="zh-CN" altLang="en-US" sz="3200" b="1" dirty="0"/>
              <a:t>（一）患者信息管理</a:t>
            </a:r>
            <a:endParaRPr lang="zh-CN" altLang="en-US" sz="4000" b="1" dirty="0"/>
          </a:p>
        </p:txBody>
      </p:sp>
      <p:sp>
        <p:nvSpPr>
          <p:cNvPr id="31747" name="Rectangle 3"/>
          <p:cNvSpPr>
            <a:spLocks noGrp="1"/>
          </p:cNvSpPr>
          <p:nvPr>
            <p:ph idx="1"/>
          </p:nvPr>
        </p:nvSpPr>
        <p:spPr/>
        <p:txBody>
          <a:bodyPr vert="horz" wrap="square" lIns="91440" tIns="45720" rIns="91440" bIns="45720" anchor="t" anchorCtr="0"/>
          <a:p>
            <a:pPr eaLnBrk="1" hangingPunct="1"/>
            <a:r>
              <a:rPr lang="en-US" altLang="zh-CN" b="1" dirty="0"/>
              <a:t>1</a:t>
            </a:r>
            <a:r>
              <a:rPr lang="zh-CN" altLang="en-US" b="1" dirty="0"/>
              <a:t>、家属提供或直接转自原承担治疗卫生机构的疾病诊疗信息</a:t>
            </a:r>
            <a:endParaRPr lang="zh-CN" altLang="en-US" b="1" dirty="0"/>
          </a:p>
          <a:p>
            <a:pPr eaLnBrk="1" hangingPunct="1"/>
            <a:r>
              <a:rPr lang="en-US" altLang="zh-CN" b="1" dirty="0"/>
              <a:t>2</a:t>
            </a:r>
            <a:r>
              <a:rPr lang="zh-CN" altLang="en-US" b="1" dirty="0"/>
              <a:t>、为患者进行全面评估</a:t>
            </a:r>
            <a:endParaRPr lang="zh-CN" altLang="en-US" b="1" dirty="0"/>
          </a:p>
          <a:p>
            <a:pPr eaLnBrk="1" hangingPunct="1"/>
            <a:r>
              <a:rPr lang="en-US" altLang="zh-CN" b="1" dirty="0"/>
              <a:t>3</a:t>
            </a:r>
            <a:r>
              <a:rPr lang="zh-CN" altLang="en-US" b="1" dirty="0"/>
              <a:t>、建立居民健康档案</a:t>
            </a:r>
            <a:endParaRPr lang="zh-CN" altLang="en-US" b="1" dirty="0"/>
          </a:p>
          <a:p>
            <a:pPr eaLnBrk="1" hangingPunct="1"/>
            <a:r>
              <a:rPr lang="en-US" altLang="zh-CN" b="1" dirty="0"/>
              <a:t>4</a:t>
            </a:r>
            <a:r>
              <a:rPr lang="zh-CN" altLang="en-US" b="1" dirty="0"/>
              <a:t>、填写</a:t>
            </a:r>
            <a:r>
              <a:rPr lang="zh-CN" altLang="en-US" b="1" dirty="0">
                <a:solidFill>
                  <a:srgbClr val="FF0000"/>
                </a:solidFill>
              </a:rPr>
              <a:t>严重精神障碍患者个人信息补充表</a:t>
            </a:r>
            <a:endParaRPr lang="zh-CN" altLang="en-US" b="1" dirty="0">
              <a:solidFill>
                <a:srgbClr val="FF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Rectangle 2"/>
          <p:cNvSpPr>
            <a:spLocks noGrp="1"/>
          </p:cNvSpPr>
          <p:nvPr>
            <p:ph type="title"/>
          </p:nvPr>
        </p:nvSpPr>
        <p:spPr/>
        <p:txBody>
          <a:bodyPr vert="horz" wrap="square" lIns="91440" tIns="45720" rIns="91440" bIns="45720" anchor="ctr" anchorCtr="0"/>
          <a:p>
            <a:pPr eaLnBrk="1" hangingPunct="1"/>
            <a:r>
              <a:rPr lang="zh-CN" altLang="en-US" sz="4000" b="1" dirty="0"/>
              <a:t>二、服务内容</a:t>
            </a:r>
            <a:br>
              <a:rPr lang="zh-CN" altLang="en-US" sz="4000" b="1" dirty="0"/>
            </a:br>
            <a:r>
              <a:rPr lang="zh-CN" altLang="en-US" sz="3200" b="1" dirty="0"/>
              <a:t>（二）随访评估</a:t>
            </a:r>
            <a:endParaRPr lang="zh-CN" altLang="en-US" sz="4000" b="1" dirty="0"/>
          </a:p>
        </p:txBody>
      </p:sp>
      <p:sp>
        <p:nvSpPr>
          <p:cNvPr id="32771" name="Rectangle 3"/>
          <p:cNvSpPr>
            <a:spLocks noGrp="1"/>
          </p:cNvSpPr>
          <p:nvPr>
            <p:ph idx="1"/>
          </p:nvPr>
        </p:nvSpPr>
        <p:spPr>
          <a:xfrm>
            <a:off x="457200" y="1600200"/>
            <a:ext cx="8229600" cy="4953000"/>
          </a:xfrm>
        </p:spPr>
        <p:txBody>
          <a:bodyPr vert="horz" wrap="square" lIns="91440" tIns="45720" rIns="91440" bIns="45720" anchor="t" anchorCtr="0"/>
          <a:p>
            <a:pPr eaLnBrk="1" hangingPunct="1">
              <a:lnSpc>
                <a:spcPct val="90000"/>
              </a:lnSpc>
            </a:pPr>
            <a:r>
              <a:rPr lang="en-US" altLang="zh-CN" b="1" dirty="0"/>
              <a:t>1</a:t>
            </a:r>
            <a:r>
              <a:rPr lang="zh-CN" altLang="en-US" b="1" dirty="0"/>
              <a:t>、对管理患者每年至少随访</a:t>
            </a:r>
            <a:r>
              <a:rPr lang="en-US" altLang="zh-CN" b="1" dirty="0"/>
              <a:t>4</a:t>
            </a:r>
            <a:r>
              <a:rPr lang="zh-CN" altLang="en-US" b="1" dirty="0"/>
              <a:t>次，</a:t>
            </a:r>
            <a:endParaRPr lang="zh-CN" altLang="en-US" b="1" dirty="0"/>
          </a:p>
          <a:p>
            <a:pPr eaLnBrk="1" hangingPunct="1">
              <a:lnSpc>
                <a:spcPct val="90000"/>
              </a:lnSpc>
            </a:pPr>
            <a:r>
              <a:rPr lang="en-US" altLang="zh-CN" b="1" dirty="0"/>
              <a:t>2</a:t>
            </a:r>
            <a:r>
              <a:rPr lang="zh-CN" altLang="en-US" b="1" dirty="0"/>
              <a:t>、每次随访对患者进行危险性评估</a:t>
            </a:r>
            <a:endParaRPr lang="zh-CN" altLang="en-US" b="1" dirty="0"/>
          </a:p>
          <a:p>
            <a:pPr eaLnBrk="1" hangingPunct="1">
              <a:lnSpc>
                <a:spcPct val="90000"/>
              </a:lnSpc>
            </a:pPr>
            <a:r>
              <a:rPr lang="en-US" altLang="zh-CN" b="1" dirty="0"/>
              <a:t>3</a:t>
            </a:r>
            <a:r>
              <a:rPr lang="zh-CN" altLang="en-US" b="1" dirty="0"/>
              <a:t>、检查患者精神状况：阳性症状、阴性症</a:t>
            </a:r>
            <a:endParaRPr lang="zh-CN" altLang="en-US" b="1" dirty="0"/>
          </a:p>
          <a:p>
            <a:pPr eaLnBrk="1" hangingPunct="1">
              <a:lnSpc>
                <a:spcPct val="90000"/>
              </a:lnSpc>
              <a:buNone/>
            </a:pPr>
            <a:r>
              <a:rPr lang="zh-CN" altLang="en-US" b="1" dirty="0"/>
              <a:t>        状、自知力</a:t>
            </a:r>
            <a:endParaRPr lang="zh-CN" altLang="en-US" b="1" dirty="0"/>
          </a:p>
          <a:p>
            <a:pPr eaLnBrk="1" hangingPunct="1">
              <a:lnSpc>
                <a:spcPct val="90000"/>
              </a:lnSpc>
            </a:pPr>
            <a:r>
              <a:rPr lang="en-US" altLang="zh-CN" b="1" dirty="0"/>
              <a:t>4</a:t>
            </a:r>
            <a:r>
              <a:rPr lang="zh-CN" altLang="en-US" b="1" dirty="0"/>
              <a:t>、询问评估患者躯体疾病</a:t>
            </a:r>
            <a:endParaRPr lang="zh-CN" altLang="en-US" b="1" dirty="0"/>
          </a:p>
          <a:p>
            <a:pPr eaLnBrk="1" hangingPunct="1">
              <a:lnSpc>
                <a:spcPct val="90000"/>
              </a:lnSpc>
            </a:pPr>
            <a:r>
              <a:rPr lang="en-US" altLang="zh-CN" b="1" dirty="0"/>
              <a:t>5</a:t>
            </a:r>
            <a:r>
              <a:rPr lang="zh-CN" altLang="en-US" b="1" dirty="0"/>
              <a:t>、社会功能情况</a:t>
            </a:r>
            <a:endParaRPr lang="zh-CN" altLang="en-US" b="1" dirty="0"/>
          </a:p>
          <a:p>
            <a:pPr eaLnBrk="1" hangingPunct="1">
              <a:lnSpc>
                <a:spcPct val="90000"/>
              </a:lnSpc>
            </a:pPr>
            <a:r>
              <a:rPr lang="en-US" altLang="zh-CN" b="1" dirty="0"/>
              <a:t>6</a:t>
            </a:r>
            <a:r>
              <a:rPr lang="zh-CN" altLang="en-US" b="1" dirty="0"/>
              <a:t>、用药情况</a:t>
            </a:r>
            <a:endParaRPr lang="zh-CN" altLang="en-US" b="1" dirty="0"/>
          </a:p>
          <a:p>
            <a:pPr eaLnBrk="1" hangingPunct="1">
              <a:lnSpc>
                <a:spcPct val="90000"/>
              </a:lnSpc>
            </a:pPr>
            <a:r>
              <a:rPr lang="en-US" altLang="zh-CN" b="1" dirty="0"/>
              <a:t>7</a:t>
            </a:r>
            <a:r>
              <a:rPr lang="zh-CN" altLang="en-US" b="1" dirty="0"/>
              <a:t>、各项实验室检查</a:t>
            </a:r>
            <a:endParaRPr lang="zh-CN" altLang="en-US" b="1" dirty="0"/>
          </a:p>
          <a:p>
            <a:pPr eaLnBrk="1" hangingPunct="1">
              <a:lnSpc>
                <a:spcPct val="90000"/>
              </a:lnSpc>
            </a:pPr>
            <a:r>
              <a:rPr lang="en-US" altLang="zh-CN" b="1" dirty="0"/>
              <a:t>8</a:t>
            </a:r>
            <a:r>
              <a:rPr lang="zh-CN" altLang="en-US" b="1" dirty="0"/>
              <a:t>、对家庭社会影响</a:t>
            </a:r>
            <a:endParaRPr lang="zh-CN" altLang="en-US"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、随访</a:t>
            </a:r>
            <a:endParaRPr lang="zh-CN" altLang="en-US" b="1" dirty="0"/>
          </a:p>
        </p:txBody>
      </p:sp>
      <p:sp>
        <p:nvSpPr>
          <p:cNvPr id="33795" name="Rectangle 3"/>
          <p:cNvSpPr>
            <a:spLocks noGrp="1"/>
          </p:cNvSpPr>
          <p:nvPr>
            <p:ph idx="1"/>
          </p:nvPr>
        </p:nvSpPr>
        <p:spPr/>
        <p:txBody>
          <a:bodyPr vert="horz" wrap="square" lIns="91440" tIns="45720" rIns="91440" bIns="45720" anchor="t" anchorCtr="0"/>
          <a:p>
            <a:pPr eaLnBrk="1" hangingPunct="1">
              <a:lnSpc>
                <a:spcPct val="90000"/>
              </a:lnSpc>
            </a:pPr>
            <a:r>
              <a:rPr lang="zh-CN" altLang="en-US" sz="2800" b="1" dirty="0"/>
              <a:t>随访次数：一年</a:t>
            </a:r>
            <a:r>
              <a:rPr lang="en-US" altLang="zh-CN" sz="2800" b="1" dirty="0"/>
              <a:t>4</a:t>
            </a:r>
            <a:r>
              <a:rPr lang="zh-CN" altLang="en-US" sz="2800" b="1" dirty="0"/>
              <a:t>次</a:t>
            </a:r>
            <a:endParaRPr lang="zh-CN" altLang="en-US" sz="2800" b="1" dirty="0"/>
          </a:p>
          <a:p>
            <a:pPr eaLnBrk="1" hangingPunct="1">
              <a:lnSpc>
                <a:spcPct val="90000"/>
              </a:lnSpc>
            </a:pPr>
            <a:endParaRPr lang="zh-CN" altLang="en-US" sz="2800" b="1" dirty="0"/>
          </a:p>
          <a:p>
            <a:pPr eaLnBrk="1" hangingPunct="1">
              <a:lnSpc>
                <a:spcPct val="90000"/>
              </a:lnSpc>
            </a:pPr>
            <a:r>
              <a:rPr lang="zh-CN" altLang="zh-CN" sz="2800" b="1" dirty="0"/>
              <a:t>随访方式</a:t>
            </a:r>
            <a:r>
              <a:rPr lang="zh-CN" altLang="en-US" sz="2800" b="1" dirty="0"/>
              <a:t>：</a:t>
            </a:r>
            <a:endParaRPr lang="zh-CN" altLang="en-US" sz="2800" b="1" dirty="0"/>
          </a:p>
          <a:p>
            <a:pPr eaLnBrk="1" hangingPunct="1">
              <a:lnSpc>
                <a:spcPct val="90000"/>
              </a:lnSpc>
            </a:pPr>
            <a:r>
              <a:rPr lang="zh-CN" altLang="zh-CN" sz="2800" b="1" dirty="0">
                <a:solidFill>
                  <a:srgbClr val="FF0000"/>
                </a:solidFill>
              </a:rPr>
              <a:t>预约患者到门诊就诊</a:t>
            </a:r>
            <a:endParaRPr lang="zh-CN" altLang="en-US" sz="2800" b="1" dirty="0">
              <a:solidFill>
                <a:srgbClr val="FF0000"/>
              </a:solidFill>
            </a:endParaRPr>
          </a:p>
          <a:p>
            <a:pPr eaLnBrk="1" hangingPunct="1">
              <a:lnSpc>
                <a:spcPct val="90000"/>
              </a:lnSpc>
            </a:pPr>
            <a:r>
              <a:rPr lang="zh-CN" altLang="zh-CN" sz="2800" b="1" dirty="0">
                <a:solidFill>
                  <a:srgbClr val="FF0000"/>
                </a:solidFill>
              </a:rPr>
              <a:t>电话追踪</a:t>
            </a:r>
            <a:endParaRPr lang="zh-CN" altLang="en-US" sz="2800" b="1" dirty="0">
              <a:solidFill>
                <a:srgbClr val="FF0000"/>
              </a:solidFill>
            </a:endParaRPr>
          </a:p>
          <a:p>
            <a:pPr eaLnBrk="1" hangingPunct="1">
              <a:lnSpc>
                <a:spcPct val="90000"/>
              </a:lnSpc>
            </a:pPr>
            <a:r>
              <a:rPr lang="zh-CN" altLang="zh-CN" sz="2800" b="1" dirty="0">
                <a:solidFill>
                  <a:srgbClr val="FF0000"/>
                </a:solidFill>
              </a:rPr>
              <a:t>家庭访视</a:t>
            </a:r>
            <a:endParaRPr lang="zh-CN" altLang="en-US" sz="2800" b="1" dirty="0">
              <a:solidFill>
                <a:srgbClr val="FF0000"/>
              </a:solidFill>
            </a:endParaRPr>
          </a:p>
          <a:p>
            <a:pPr eaLnBrk="1" hangingPunct="1">
              <a:lnSpc>
                <a:spcPct val="90000"/>
              </a:lnSpc>
            </a:pPr>
            <a:endParaRPr lang="zh-CN" altLang="en-US" sz="2800" b="1" dirty="0">
              <a:solidFill>
                <a:srgbClr val="FF0000"/>
              </a:solidFill>
            </a:endParaRPr>
          </a:p>
          <a:p>
            <a:pPr eaLnBrk="1" hangingPunct="1">
              <a:lnSpc>
                <a:spcPct val="90000"/>
              </a:lnSpc>
            </a:pPr>
            <a:endParaRPr lang="zh-CN" altLang="en-US" sz="2800" b="1" dirty="0">
              <a:solidFill>
                <a:srgbClr val="FF0000"/>
              </a:solidFill>
            </a:endParaRPr>
          </a:p>
          <a:p>
            <a:pPr eaLnBrk="1" hangingPunct="1">
              <a:lnSpc>
                <a:spcPct val="90000"/>
              </a:lnSpc>
            </a:pPr>
            <a:r>
              <a:rPr lang="zh-CN" altLang="en-US" sz="2800" b="1" dirty="0">
                <a:solidFill>
                  <a:srgbClr val="FF0000"/>
                </a:solidFill>
              </a:rPr>
              <a:t>填写随访服务记录表</a:t>
            </a:r>
            <a:endParaRPr lang="zh-CN" altLang="en-US" sz="2800" b="1" dirty="0">
              <a:solidFill>
                <a:srgbClr val="FF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Rectangle 2"/>
          <p:cNvSpPr>
            <a:spLocks noGrp="1"/>
          </p:cNvSpPr>
          <p:nvPr>
            <p:ph type="title"/>
          </p:nvPr>
        </p:nvSpPr>
        <p:spPr/>
        <p:txBody>
          <a:bodyPr vert="horz" wrap="square" lIns="91440" tIns="45720" rIns="91440" bIns="45720" anchor="ctr" anchorCtr="0"/>
          <a:p>
            <a:pPr eaLnBrk="1" hangingPunct="1"/>
            <a:r>
              <a:rPr lang="en-US" altLang="zh-CN" b="1" dirty="0"/>
              <a:t>2</a:t>
            </a:r>
            <a:r>
              <a:rPr lang="zh-CN" altLang="en-US" b="1" dirty="0"/>
              <a:t>、</a:t>
            </a:r>
            <a:r>
              <a:rPr lang="en-US" altLang="zh-CN" b="1" dirty="0">
                <a:solidFill>
                  <a:srgbClr val="FF0000"/>
                </a:solidFill>
              </a:rPr>
              <a:t>6</a:t>
            </a:r>
            <a:r>
              <a:rPr lang="zh-CN" altLang="en-US" b="1" dirty="0">
                <a:solidFill>
                  <a:srgbClr val="FF0000"/>
                </a:solidFill>
              </a:rPr>
              <a:t>级危险评估</a:t>
            </a:r>
            <a:endParaRPr lang="zh-CN" altLang="en-US" b="1" dirty="0">
              <a:solidFill>
                <a:srgbClr val="FF0000"/>
              </a:solidFill>
            </a:endParaRPr>
          </a:p>
        </p:txBody>
      </p:sp>
      <p:sp>
        <p:nvSpPr>
          <p:cNvPr id="34819" name="Rectangle 3"/>
          <p:cNvSpPr>
            <a:spLocks noGrp="1"/>
          </p:cNvSpPr>
          <p:nvPr>
            <p:ph idx="1"/>
          </p:nvPr>
        </p:nvSpPr>
        <p:spPr>
          <a:xfrm>
            <a:off x="0" y="1600200"/>
            <a:ext cx="8991600" cy="5029200"/>
          </a:xfrm>
        </p:spPr>
        <p:txBody>
          <a:bodyPr vert="horz" wrap="square" lIns="91440" tIns="45720" rIns="91440" bIns="45720" anchor="t" anchorCtr="0"/>
          <a:p>
            <a:pPr algn="just" eaLnBrk="1" hangingPunct="1"/>
            <a:r>
              <a:rPr lang="en-US" altLang="zh-CN" sz="2800" b="1" dirty="0"/>
              <a:t>0</a:t>
            </a:r>
            <a:r>
              <a:rPr lang="zh-CN" altLang="en-US" sz="2800" b="1" dirty="0"/>
              <a:t>级：无符合以下</a:t>
            </a:r>
            <a:r>
              <a:rPr lang="en-US" altLang="zh-CN" sz="2800" b="1" dirty="0"/>
              <a:t>1----5</a:t>
            </a:r>
            <a:r>
              <a:rPr lang="zh-CN" altLang="en-US" sz="2800" b="1" dirty="0"/>
              <a:t>级中的任何行为</a:t>
            </a:r>
            <a:endParaRPr lang="zh-CN" altLang="en-US" sz="2800" b="1" dirty="0"/>
          </a:p>
          <a:p>
            <a:pPr eaLnBrk="1" hangingPunct="1"/>
            <a:r>
              <a:rPr lang="en-US" altLang="zh-CN" sz="2800" b="1" dirty="0"/>
              <a:t>1</a:t>
            </a:r>
            <a:r>
              <a:rPr lang="zh-CN" altLang="en-US" sz="2800" b="1" dirty="0"/>
              <a:t>级：口头威胁，喊叫，但没有打砸行为</a:t>
            </a:r>
            <a:endParaRPr lang="zh-CN" altLang="en-US" sz="2800" b="1" dirty="0"/>
          </a:p>
          <a:p>
            <a:pPr eaLnBrk="1" hangingPunct="1"/>
            <a:r>
              <a:rPr lang="en-US" altLang="zh-CN" sz="2800" b="1" dirty="0"/>
              <a:t>2</a:t>
            </a:r>
            <a:r>
              <a:rPr lang="zh-CN" altLang="en-US" sz="2800" b="1" dirty="0"/>
              <a:t>级：打砸行为，局限在家里，针对财物，能劝说制止</a:t>
            </a:r>
            <a:endParaRPr lang="zh-CN" altLang="en-US" sz="2800" b="1" dirty="0"/>
          </a:p>
          <a:p>
            <a:pPr eaLnBrk="1" hangingPunct="1"/>
            <a:r>
              <a:rPr lang="en-US" altLang="zh-CN" sz="2800" b="1" dirty="0"/>
              <a:t>3</a:t>
            </a:r>
            <a:r>
              <a:rPr lang="zh-CN" altLang="en-US" sz="2800" b="1" dirty="0"/>
              <a:t>级：明显打砸行为，不分场合，针对财物或人，不能</a:t>
            </a:r>
            <a:endParaRPr lang="zh-CN" altLang="en-US" sz="2800" b="1" dirty="0"/>
          </a:p>
          <a:p>
            <a:pPr eaLnBrk="1" hangingPunct="1">
              <a:buNone/>
            </a:pPr>
            <a:r>
              <a:rPr lang="zh-CN" altLang="en-US" sz="2800" b="1" dirty="0"/>
              <a:t>            接受劝说而停止</a:t>
            </a:r>
            <a:endParaRPr lang="zh-CN" altLang="en-US" sz="2800" b="1" dirty="0"/>
          </a:p>
          <a:p>
            <a:pPr eaLnBrk="1" hangingPunct="1"/>
            <a:r>
              <a:rPr lang="en-US" altLang="zh-CN" sz="2800" b="1" dirty="0"/>
              <a:t>4</a:t>
            </a:r>
            <a:r>
              <a:rPr lang="zh-CN" altLang="en-US" sz="2800" b="1" dirty="0"/>
              <a:t>级：持续的打砸行为，不分场合，针对人或财物，不</a:t>
            </a:r>
            <a:endParaRPr lang="zh-CN" altLang="en-US" sz="2800" b="1" dirty="0"/>
          </a:p>
          <a:p>
            <a:pPr eaLnBrk="1" hangingPunct="1">
              <a:buNone/>
            </a:pPr>
            <a:r>
              <a:rPr lang="zh-CN" altLang="en-US" sz="2800" b="1" dirty="0"/>
              <a:t>            能接受劝说而停止（包括自伤、杀人）</a:t>
            </a:r>
            <a:endParaRPr lang="zh-CN" altLang="en-US" sz="2800" b="1" dirty="0"/>
          </a:p>
          <a:p>
            <a:pPr eaLnBrk="1" hangingPunct="1"/>
            <a:r>
              <a:rPr lang="en-US" altLang="zh-CN" sz="2800" b="1" dirty="0"/>
              <a:t>5</a:t>
            </a:r>
            <a:r>
              <a:rPr lang="zh-CN" altLang="en-US" sz="2800" b="1" dirty="0"/>
              <a:t>级：持械针对人的任何暴力行为。或者纵火、爆炸行</a:t>
            </a:r>
            <a:endParaRPr lang="zh-CN" altLang="en-US" sz="2800" b="1" dirty="0"/>
          </a:p>
          <a:p>
            <a:pPr eaLnBrk="1" hangingPunct="1">
              <a:buNone/>
            </a:pPr>
            <a:r>
              <a:rPr lang="zh-CN" altLang="en-US" sz="2800" b="1" dirty="0"/>
              <a:t>            为，无论在家里还是公共场合。</a:t>
            </a:r>
            <a:endParaRPr lang="zh-CN" altLang="en-US" sz="28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内容占位符 2"/>
          <p:cNvSpPr>
            <a:spLocks noGrp="1"/>
          </p:cNvSpPr>
          <p:nvPr>
            <p:ph idx="1"/>
          </p:nvPr>
        </p:nvSpPr>
        <p:spPr>
          <a:xfrm>
            <a:off x="457200" y="533400"/>
            <a:ext cx="8229600" cy="6019800"/>
          </a:xfrm>
        </p:spPr>
        <p:txBody>
          <a:bodyPr vert="horz" wrap="square" lIns="91440" tIns="45720" rIns="91440" bIns="45720" anchor="t" anchorCtr="0"/>
          <a:p>
            <a:pPr eaLnBrk="1" hangingPunct="1"/>
            <a:r>
              <a:rPr lang="en-US" altLang="zh-CN" sz="2800" b="1" dirty="0">
                <a:solidFill>
                  <a:srgbClr val="FF0000"/>
                </a:solidFill>
              </a:rPr>
              <a:t>6</a:t>
            </a:r>
            <a:r>
              <a:rPr lang="zh-CN" altLang="en-US" sz="2800" b="1" dirty="0">
                <a:solidFill>
                  <a:srgbClr val="FF0000"/>
                </a:solidFill>
              </a:rPr>
              <a:t>级评估的分级要点实际并不难，可以简单记为：</a:t>
            </a:r>
            <a:endParaRPr lang="zh-CN" altLang="en-US" sz="2800" b="1" dirty="0">
              <a:solidFill>
                <a:srgbClr val="FF0000"/>
              </a:solidFill>
            </a:endParaRPr>
          </a:p>
          <a:p>
            <a:pPr eaLnBrk="1" hangingPunct="1">
              <a:lnSpc>
                <a:spcPct val="150000"/>
              </a:lnSpc>
            </a:pPr>
            <a:r>
              <a:rPr lang="en-US" altLang="zh-CN" sz="2800" b="1" dirty="0"/>
              <a:t>0</a:t>
            </a:r>
            <a:r>
              <a:rPr lang="zh-CN" altLang="en-US" sz="2800" b="1" dirty="0"/>
              <a:t>级无，</a:t>
            </a:r>
            <a:r>
              <a:rPr lang="en-US" altLang="zh-CN" sz="2800" b="1" dirty="0"/>
              <a:t>1</a:t>
            </a:r>
            <a:r>
              <a:rPr lang="zh-CN" altLang="en-US" sz="2800" b="1" dirty="0"/>
              <a:t>级骂， </a:t>
            </a:r>
            <a:r>
              <a:rPr lang="en-US" altLang="zh-CN" sz="2800" b="1" dirty="0"/>
              <a:t>2</a:t>
            </a:r>
            <a:r>
              <a:rPr lang="zh-CN" altLang="en-US" sz="2800" b="1" dirty="0"/>
              <a:t>级</a:t>
            </a:r>
            <a:r>
              <a:rPr lang="en-US" altLang="zh-CN" sz="2800" b="1" dirty="0"/>
              <a:t>3</a:t>
            </a:r>
            <a:r>
              <a:rPr lang="zh-CN" altLang="en-US" sz="2800" b="1" dirty="0"/>
              <a:t>级有打砸； </a:t>
            </a:r>
            <a:endParaRPr lang="zh-CN" altLang="en-US" sz="2800" b="1" dirty="0"/>
          </a:p>
          <a:p>
            <a:pPr eaLnBrk="1" hangingPunct="1">
              <a:lnSpc>
                <a:spcPct val="150000"/>
              </a:lnSpc>
            </a:pPr>
            <a:r>
              <a:rPr lang="zh-CN" altLang="en-US" sz="2800" b="1" dirty="0"/>
              <a:t> </a:t>
            </a:r>
            <a:r>
              <a:rPr lang="en-US" altLang="zh-CN" sz="2800" b="1" dirty="0"/>
              <a:t>2</a:t>
            </a:r>
            <a:r>
              <a:rPr lang="zh-CN" altLang="en-US" sz="2800" b="1" dirty="0"/>
              <a:t>级家内摔东西，别人劝说能听话；</a:t>
            </a:r>
            <a:endParaRPr lang="zh-CN" altLang="en-US" sz="2800" b="1" dirty="0"/>
          </a:p>
          <a:p>
            <a:pPr eaLnBrk="1" hangingPunct="1">
              <a:lnSpc>
                <a:spcPct val="150000"/>
              </a:lnSpc>
            </a:pPr>
            <a:r>
              <a:rPr lang="en-US" altLang="zh-CN" sz="2800" b="1" dirty="0"/>
              <a:t>3</a:t>
            </a:r>
            <a:r>
              <a:rPr lang="zh-CN" altLang="en-US" sz="2800" b="1" dirty="0"/>
              <a:t>级折腾出了家，劝说就是不听话；</a:t>
            </a:r>
            <a:endParaRPr lang="zh-CN" altLang="en-US" sz="2800" b="1" dirty="0"/>
          </a:p>
          <a:p>
            <a:pPr eaLnBrk="1" hangingPunct="1">
              <a:lnSpc>
                <a:spcPct val="150000"/>
              </a:lnSpc>
            </a:pPr>
            <a:r>
              <a:rPr lang="en-US" altLang="zh-CN" sz="2800" b="1" dirty="0"/>
              <a:t>4</a:t>
            </a:r>
            <a:r>
              <a:rPr lang="zh-CN" altLang="en-US" sz="2800" b="1" dirty="0"/>
              <a:t>级毁物还伤人，甚至自伤和自杀；</a:t>
            </a:r>
            <a:endParaRPr lang="zh-CN" altLang="en-US" sz="2800" b="1" dirty="0"/>
          </a:p>
          <a:p>
            <a:pPr eaLnBrk="1" hangingPunct="1">
              <a:lnSpc>
                <a:spcPct val="150000"/>
              </a:lnSpc>
            </a:pPr>
            <a:r>
              <a:rPr lang="en-US" altLang="zh-CN" sz="2800" b="1" dirty="0"/>
              <a:t>5</a:t>
            </a:r>
            <a:r>
              <a:rPr lang="zh-CN" altLang="en-US" sz="2800" b="1" dirty="0"/>
              <a:t>级手中有凶器，想要制止靠警察。</a:t>
            </a:r>
            <a:endParaRPr lang="zh-CN" altLang="en-US" sz="2800" b="1" dirty="0"/>
          </a:p>
          <a:p>
            <a:pPr eaLnBrk="1" hangingPunct="1">
              <a:lnSpc>
                <a:spcPct val="150000"/>
              </a:lnSpc>
            </a:pPr>
            <a:r>
              <a:rPr lang="zh-CN" altLang="en-US" sz="2800" b="1" dirty="0"/>
              <a:t>想记住更简单的请看：</a:t>
            </a:r>
            <a:endParaRPr lang="zh-CN" altLang="en-US" sz="2800" b="1" dirty="0"/>
          </a:p>
          <a:p>
            <a:pPr eaLnBrk="1" hangingPunct="1">
              <a:lnSpc>
                <a:spcPct val="150000"/>
              </a:lnSpc>
            </a:pPr>
            <a:r>
              <a:rPr lang="zh-CN" altLang="en-US" sz="2800" b="1" dirty="0"/>
              <a:t>一骂二摔三家外，四五报请警察来。 </a:t>
            </a:r>
            <a:endParaRPr lang="zh-CN" altLang="en-US"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Rectangle 2"/>
          <p:cNvSpPr>
            <a:spLocks noGrp="1"/>
          </p:cNvSpPr>
          <p:nvPr>
            <p:ph type="title"/>
          </p:nvPr>
        </p:nvSpPr>
        <p:spPr/>
        <p:txBody>
          <a:bodyPr vert="horz" wrap="square" lIns="91440" tIns="45720" rIns="91440" bIns="45720" anchor="ctr" anchorCtr="0"/>
          <a:p>
            <a:pPr eaLnBrk="1" hangingPunct="1"/>
            <a:r>
              <a:rPr lang="en-US" altLang="zh-CN" sz="4000" b="1" dirty="0"/>
              <a:t> 3</a:t>
            </a:r>
            <a:r>
              <a:rPr lang="zh-CN" altLang="en-US" b="1" dirty="0"/>
              <a:t>、阳性症状、阴性症状</a:t>
            </a:r>
            <a:br>
              <a:rPr lang="zh-CN" altLang="en-US" b="1" dirty="0"/>
            </a:br>
            <a:r>
              <a:rPr lang="zh-CN" altLang="en-US" b="1" dirty="0">
                <a:solidFill>
                  <a:srgbClr val="FF0000"/>
                </a:solidFill>
              </a:rPr>
              <a:t>自知力判断</a:t>
            </a:r>
            <a:endParaRPr lang="zh-CN" altLang="en-US" b="1" dirty="0">
              <a:solidFill>
                <a:srgbClr val="FF0000"/>
              </a:solidFill>
            </a:endParaRPr>
          </a:p>
        </p:txBody>
      </p:sp>
      <p:sp>
        <p:nvSpPr>
          <p:cNvPr id="36867" name="Rectangle 3"/>
          <p:cNvSpPr>
            <a:spLocks noGrp="1"/>
          </p:cNvSpPr>
          <p:nvPr>
            <p:ph idx="1"/>
          </p:nvPr>
        </p:nvSpPr>
        <p:spPr>
          <a:xfrm>
            <a:off x="457200" y="2514600"/>
            <a:ext cx="8229600" cy="3611563"/>
          </a:xfrm>
        </p:spPr>
        <p:txBody>
          <a:bodyPr vert="horz" wrap="square" lIns="91440" tIns="45720" rIns="91440" bIns="45720" anchor="t" anchorCtr="0"/>
          <a:p>
            <a:pPr algn="just" eaLnBrk="1" hangingPunct="1"/>
            <a:r>
              <a:rPr lang="en-US" altLang="zh-CN" dirty="0"/>
              <a:t> </a:t>
            </a:r>
            <a:r>
              <a:rPr lang="en-US" altLang="zh-CN" b="1" dirty="0"/>
              <a:t>①</a:t>
            </a:r>
            <a:r>
              <a:rPr lang="zh-CN" altLang="en-US" b="1" dirty="0"/>
              <a:t>自知力完全：患者精神症状消失，真正认识到自己有病，能透彻认识到哪些是病态表现，并认为需要治疗。</a:t>
            </a:r>
            <a:endParaRPr lang="zh-CN" altLang="en-US" b="1" dirty="0"/>
          </a:p>
          <a:p>
            <a:pPr eaLnBrk="1" hangingPunct="1"/>
            <a:r>
              <a:rPr lang="zh-CN" altLang="en-US" b="1" dirty="0"/>
              <a:t>②自知力不全：患者承认有病，但缺乏正确认识和分析自己病态表现的能力。</a:t>
            </a:r>
            <a:endParaRPr lang="zh-CN" altLang="en-US" b="1" dirty="0"/>
          </a:p>
          <a:p>
            <a:pPr eaLnBrk="1" hangingPunct="1"/>
            <a:r>
              <a:rPr lang="zh-CN" altLang="en-US" b="1" dirty="0"/>
              <a:t>③自知力缺失：患者否认自己有病。</a:t>
            </a:r>
            <a:r>
              <a:rPr lang="zh-CN" altLang="en-US" dirty="0"/>
              <a:t> </a:t>
            </a:r>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Rectangle 2"/>
          <p:cNvSpPr>
            <a:spLocks noGrp="1"/>
          </p:cNvSpPr>
          <p:nvPr>
            <p:ph type="title"/>
          </p:nvPr>
        </p:nvSpPr>
        <p:spPr/>
        <p:txBody>
          <a:bodyPr vert="horz" wrap="square" lIns="91440" tIns="45720" rIns="91440" bIns="45720" anchor="ctr" anchorCtr="0"/>
          <a:p>
            <a:pPr eaLnBrk="1" hangingPunct="1"/>
            <a:r>
              <a:rPr lang="en-US" altLang="zh-CN" sz="4000" b="1" dirty="0"/>
              <a:t> 4</a:t>
            </a:r>
            <a:r>
              <a:rPr lang="zh-CN" altLang="en-US" b="1" dirty="0"/>
              <a:t>、躯体疾病</a:t>
            </a:r>
            <a:endParaRPr lang="zh-CN" altLang="en-US" b="1" dirty="0">
              <a:solidFill>
                <a:srgbClr val="FF0000"/>
              </a:solidFill>
            </a:endParaRPr>
          </a:p>
        </p:txBody>
      </p:sp>
      <p:sp>
        <p:nvSpPr>
          <p:cNvPr id="37891" name="Rectangle 3"/>
          <p:cNvSpPr>
            <a:spLocks noGrp="1"/>
          </p:cNvSpPr>
          <p:nvPr>
            <p:ph idx="1"/>
          </p:nvPr>
        </p:nvSpPr>
        <p:spPr>
          <a:xfrm>
            <a:off x="457200" y="2057400"/>
            <a:ext cx="8229600" cy="4068763"/>
          </a:xfrm>
        </p:spPr>
        <p:txBody>
          <a:bodyPr vert="horz" wrap="square" lIns="91440" tIns="45720" rIns="91440" bIns="45720" anchor="t" anchorCtr="0"/>
          <a:p>
            <a:pPr eaLnBrk="1" hangingPunct="1">
              <a:spcBef>
                <a:spcPct val="0"/>
              </a:spcBef>
            </a:pPr>
            <a:r>
              <a:rPr lang="zh-CN" altLang="en-US" b="1" dirty="0"/>
              <a:t>主要检查是否存在严重的躯体疾病</a:t>
            </a:r>
            <a:endParaRPr lang="zh-CN" altLang="en-US" b="1" dirty="0"/>
          </a:p>
          <a:p>
            <a:pPr eaLnBrk="1" hangingPunct="1">
              <a:spcBef>
                <a:spcPct val="0"/>
              </a:spcBef>
            </a:pPr>
            <a:endParaRPr lang="zh-CN" altLang="en-US" b="1" dirty="0"/>
          </a:p>
          <a:p>
            <a:pPr eaLnBrk="1" hangingPunct="1">
              <a:spcBef>
                <a:spcPct val="0"/>
              </a:spcBef>
            </a:pPr>
            <a:r>
              <a:rPr lang="zh-CN" altLang="en-US" b="1" dirty="0"/>
              <a:t>糖尿病</a:t>
            </a:r>
            <a:endParaRPr lang="zh-CN" altLang="en-US" b="1" dirty="0"/>
          </a:p>
          <a:p>
            <a:pPr eaLnBrk="1" hangingPunct="1">
              <a:spcBef>
                <a:spcPct val="0"/>
              </a:spcBef>
            </a:pPr>
            <a:r>
              <a:rPr lang="zh-CN" altLang="en-US" b="1" dirty="0"/>
              <a:t>心脏病、高血压、脑卒中</a:t>
            </a:r>
            <a:endParaRPr lang="zh-CN" altLang="en-US" b="1" dirty="0"/>
          </a:p>
          <a:p>
            <a:pPr eaLnBrk="1" hangingPunct="1">
              <a:spcBef>
                <a:spcPct val="0"/>
              </a:spcBef>
            </a:pPr>
            <a:r>
              <a:rPr lang="zh-CN" altLang="en-US" b="1" dirty="0"/>
              <a:t>肾功能衰竭</a:t>
            </a:r>
            <a:endParaRPr lang="zh-CN" altLang="en-US" b="1" dirty="0"/>
          </a:p>
          <a:p>
            <a:pPr eaLnBrk="1" hangingPunct="1">
              <a:spcBef>
                <a:spcPct val="0"/>
              </a:spcBef>
            </a:pPr>
            <a:r>
              <a:rPr lang="zh-CN" altLang="en-US" b="1" dirty="0"/>
              <a:t>肝功能异常</a:t>
            </a:r>
            <a:endParaRPr lang="zh-CN" altLang="en-US"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Rectangle 2"/>
          <p:cNvSpPr>
            <a:spLocks noGrp="1"/>
          </p:cNvSpPr>
          <p:nvPr>
            <p:ph type="title"/>
          </p:nvPr>
        </p:nvSpPr>
        <p:spPr>
          <a:xfrm>
            <a:off x="457200" y="274638"/>
            <a:ext cx="8229600" cy="563562"/>
          </a:xfrm>
        </p:spPr>
        <p:txBody>
          <a:bodyPr vert="horz" wrap="square" lIns="91440" tIns="45720" rIns="91440" bIns="45720" anchor="ctr" anchorCtr="0"/>
          <a:p>
            <a:pPr eaLnBrk="1" hangingPunct="1"/>
            <a:r>
              <a:rPr lang="en-US" altLang="zh-CN" sz="4000" b="1" dirty="0"/>
              <a:t>5</a:t>
            </a:r>
            <a:r>
              <a:rPr lang="zh-CN" altLang="en-US" sz="4000" b="1" dirty="0"/>
              <a:t>、</a:t>
            </a:r>
            <a:r>
              <a:rPr lang="zh-CN" altLang="en-US" sz="4000" b="1" dirty="0">
                <a:solidFill>
                  <a:srgbClr val="FF0000"/>
                </a:solidFill>
              </a:rPr>
              <a:t>社会功能评估</a:t>
            </a:r>
            <a:endParaRPr lang="zh-CN" altLang="en-US" sz="4000" b="1" dirty="0">
              <a:solidFill>
                <a:srgbClr val="FF0000"/>
              </a:solidFill>
            </a:endParaRPr>
          </a:p>
        </p:txBody>
      </p:sp>
      <p:graphicFrame>
        <p:nvGraphicFramePr>
          <p:cNvPr id="38023" name="Group 135"/>
          <p:cNvGraphicFramePr>
            <a:graphicFrameLocks noGrp="1"/>
          </p:cNvGraphicFramePr>
          <p:nvPr>
            <p:ph idx="1"/>
          </p:nvPr>
        </p:nvGraphicFramePr>
        <p:xfrm>
          <a:off x="457200" y="1066800"/>
          <a:ext cx="8229600" cy="5562601"/>
        </p:xfrm>
        <a:graphic>
          <a:graphicData uri="http://schemas.openxmlformats.org/drawingml/2006/table">
            <a:tbl>
              <a:tblPr/>
              <a:tblGrid>
                <a:gridCol w="2057400"/>
                <a:gridCol w="2057400"/>
                <a:gridCol w="2057400"/>
                <a:gridCol w="2057400"/>
              </a:tblGrid>
              <a:tr h="396875">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zh-CN" altLang="zh-CN"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良好</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一般</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较差</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8063">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个人生活：起居、饮食、卫生 </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与病前正常人无明显差距</a:t>
                      </a:r>
                      <a:r>
                        <a:rPr kumimoji="0" lang="zh-CN" altLang="en-US"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 </a:t>
                      </a:r>
                      <a:endParaRPr kumimoji="0" lang="zh-CN" altLang="en-US"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不如病前或正常人，督促下可以完成</a:t>
                      </a:r>
                      <a:r>
                        <a:rPr kumimoji="0" lang="zh-CN" altLang="en-US"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 </a:t>
                      </a:r>
                      <a:endParaRPr kumimoji="0" lang="zh-CN" altLang="en-US"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生活不能料理，反复督促帮助下才能完成</a:t>
                      </a:r>
                      <a:r>
                        <a:rPr kumimoji="0" lang="zh-CN" altLang="en-US"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 </a:t>
                      </a:r>
                      <a:endParaRPr kumimoji="0" lang="zh-CN" altLang="en-US"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81163">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家务劳动</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接近病前或正常人</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比病前差</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能独立完成简单家务</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不能参与家务劳动，反复督促下才能从事简单家务，</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质量不如意</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9650">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生产劳动及工作</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接近病前或正常人</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完成能力下降，</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完成简单工作</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完全不能从事工作，不能完成简单工作</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167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学习新知识及技能</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接近病前或正常人</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学习效果下降，尚能坚持</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学习效果很差，不能完成学习</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517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社会人际交往 </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接近病前或正常人</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能力下降，尚能与外界保持联系</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很少或基本不与别人交往</a:t>
                      </a:r>
                      <a:endParaRPr kumimoji="0" lang="zh-CN" altLang="en-US"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Rectangle 2"/>
          <p:cNvSpPr>
            <a:spLocks noGrp="1"/>
          </p:cNvSpPr>
          <p:nvPr>
            <p:ph type="title"/>
          </p:nvPr>
        </p:nvSpPr>
        <p:spPr/>
        <p:txBody>
          <a:bodyPr vert="horz" wrap="square" lIns="91440" tIns="45720" rIns="91440" bIns="45720" anchor="ctr" anchorCtr="0"/>
          <a:p>
            <a:pPr eaLnBrk="1" hangingPunct="1"/>
            <a:r>
              <a:rPr lang="en-US" altLang="zh-CN" b="1" dirty="0"/>
              <a:t>6</a:t>
            </a:r>
            <a:r>
              <a:rPr lang="zh-CN" altLang="en-US" b="1" dirty="0"/>
              <a:t>、</a:t>
            </a:r>
            <a:r>
              <a:rPr lang="zh-CN" altLang="en-US" b="1" dirty="0">
                <a:solidFill>
                  <a:srgbClr val="FF0000"/>
                </a:solidFill>
              </a:rPr>
              <a:t>用药情况</a:t>
            </a:r>
            <a:endParaRPr lang="zh-CN" altLang="en-US" b="1" dirty="0">
              <a:solidFill>
                <a:srgbClr val="FF0000"/>
              </a:solidFill>
            </a:endParaRPr>
          </a:p>
        </p:txBody>
      </p:sp>
      <p:graphicFrame>
        <p:nvGraphicFramePr>
          <p:cNvPr id="7" name="表格 6"/>
          <p:cNvGraphicFramePr>
            <a:graphicFrameLocks noGrp="1"/>
          </p:cNvGraphicFramePr>
          <p:nvPr>
            <p:ph idx="1"/>
          </p:nvPr>
        </p:nvGraphicFramePr>
        <p:xfrm>
          <a:off x="152400" y="1295400"/>
          <a:ext cx="8839200" cy="5562602"/>
        </p:xfrm>
        <a:graphic>
          <a:graphicData uri="http://schemas.openxmlformats.org/drawingml/2006/table">
            <a:tbl>
              <a:tblPr/>
              <a:tblGrid>
                <a:gridCol w="1701800"/>
                <a:gridCol w="2433638"/>
                <a:gridCol w="2513012"/>
                <a:gridCol w="1801813"/>
                <a:gridCol w="388937"/>
              </a:tblGrid>
              <a:tr h="884238">
                <a:tc>
                  <a:txBody>
                    <a:bodyPr/>
                    <a:lstStyle/>
                    <a:p>
                      <a:pPr marL="0" marR="0" lvl="0" indent="0" algn="ctr" defTabSz="914400" rtl="0" eaLnBrk="1" fontAlgn="base" latinLnBrk="0" hangingPunct="1">
                        <a:lnSpc>
                          <a:spcPts val="1400"/>
                        </a:lnSpc>
                        <a:spcBef>
                          <a:spcPct val="0"/>
                        </a:spcBef>
                        <a:spcAft>
                          <a:spcPct val="0"/>
                        </a:spcAft>
                        <a:buClrTx/>
                        <a:buSzTx/>
                        <a:buFontTx/>
                        <a:buNone/>
                        <a:tabLst>
                          <a:tab pos="753745" algn="l"/>
                          <a:tab pos="5324475" algn="l"/>
                          <a:tab pos="5343525" algn="l"/>
                        </a:tabLst>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用药依从性</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en-US" altLang="zh-CN" sz="2100" b="1"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按医嘱规律用药    </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间断用药</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不用药</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4</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医嘱勿需用药</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a:txBody>
                    <a:bodyPr/>
                    <a:lstStyle/>
                    <a:p>
                      <a:pPr marL="0" marR="0" lvl="0" indent="0" algn="r" defTabSz="914400" rtl="0" eaLnBrk="1" fontAlgn="base" latinLnBrk="0" hangingPunct="1">
                        <a:lnSpc>
                          <a:spcPts val="1400"/>
                        </a:lnSpc>
                        <a:spcBef>
                          <a:spcPct val="0"/>
                        </a:spcBef>
                        <a:spcAft>
                          <a:spcPct val="0"/>
                        </a:spcAft>
                        <a:buClrTx/>
                        <a:buSzTx/>
                        <a:buFontTx/>
                        <a:buNone/>
                      </a:pPr>
                      <a:r>
                        <a:rPr kumimoji="0" lang="zh-CN"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50875">
                <a:tc>
                  <a:txBody>
                    <a:bodyPr/>
                    <a:lstStyle/>
                    <a:p>
                      <a:pPr marL="0" marR="0" lvl="0" indent="0" algn="ctr" defTabSz="914400" rtl="0" eaLnBrk="1" fontAlgn="base" latinLnBrk="0" hangingPunct="1">
                        <a:lnSpc>
                          <a:spcPts val="1400"/>
                        </a:lnSpc>
                        <a:spcBef>
                          <a:spcPct val="0"/>
                        </a:spcBef>
                        <a:spcAft>
                          <a:spcPct val="0"/>
                        </a:spcAft>
                        <a:buClrTx/>
                        <a:buSzTx/>
                        <a:buFontTx/>
                        <a:buNone/>
                        <a:tabLst>
                          <a:tab pos="753745" algn="l"/>
                          <a:tab pos="5324475" algn="l"/>
                          <a:tab pos="5343525" algn="l"/>
                        </a:tabLst>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药物不良反应</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en-US" altLang="zh-CN" sz="2100" b="1"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无</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有</a:t>
                      </a:r>
                      <a:r>
                        <a:rPr kumimoji="0" lang="en-US" sz="2100" b="1"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9</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此项不适用</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a:txBody>
                    <a:bodyPr/>
                    <a:lstStyle/>
                    <a:p>
                      <a:pPr marL="0" marR="0" lvl="0" indent="0" algn="r" defTabSz="914400" rtl="0" eaLnBrk="1" fontAlgn="base" latinLnBrk="0" hangingPunct="1">
                        <a:lnSpc>
                          <a:spcPts val="1400"/>
                        </a:lnSpc>
                        <a:spcBef>
                          <a:spcPct val="0"/>
                        </a:spcBef>
                        <a:spcAft>
                          <a:spcPct val="0"/>
                        </a:spcAft>
                        <a:buClrTx/>
                        <a:buSzTx/>
                        <a:buFontTx/>
                        <a:buNone/>
                      </a:pPr>
                      <a:r>
                        <a:rPr kumimoji="0" lang="zh-CN"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7375">
                <a:tc>
                  <a:txBody>
                    <a:bodyPr/>
                    <a:lstStyle/>
                    <a:p>
                      <a:pPr marL="0" marR="0" lvl="0" indent="0" algn="ctr" defTabSz="914400" rtl="0" eaLnBrk="1" fontAlgn="base" latinLnBrk="0" hangingPunct="1">
                        <a:lnSpc>
                          <a:spcPts val="1400"/>
                        </a:lnSpc>
                        <a:spcBef>
                          <a:spcPct val="0"/>
                        </a:spcBef>
                        <a:spcAft>
                          <a:spcPct val="0"/>
                        </a:spcAft>
                        <a:buClrTx/>
                        <a:buSzTx/>
                        <a:buFontTx/>
                        <a:buNone/>
                        <a:tabLst>
                          <a:tab pos="753745" algn="l"/>
                          <a:tab pos="5324475" algn="l"/>
                          <a:tab pos="5343525" algn="l"/>
                        </a:tabLst>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治疗效果</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en-US" altLang="zh-CN" sz="2100" b="1"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痊愈</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 </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好转</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 </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无变化</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4 </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加重</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9 </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此项不适用</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a:txBody>
                    <a:bodyPr/>
                    <a:lstStyle/>
                    <a:p>
                      <a:pPr marL="0" marR="0" lvl="0" indent="0" algn="r" defTabSz="914400" rtl="0" eaLnBrk="1" fontAlgn="base" latinLnBrk="0" hangingPunct="1">
                        <a:lnSpc>
                          <a:spcPts val="1400"/>
                        </a:lnSpc>
                        <a:spcBef>
                          <a:spcPct val="0"/>
                        </a:spcBef>
                        <a:spcAft>
                          <a:spcPct val="0"/>
                        </a:spcAft>
                        <a:buClrTx/>
                        <a:buSzTx/>
                        <a:buFontTx/>
                        <a:buNone/>
                      </a:pPr>
                      <a:r>
                        <a:rPr kumimoji="0" lang="zh-CN"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22275">
                <a:tc>
                  <a:txBody>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21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zh-CN" sz="2100" b="1"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marL="43064" marR="43064"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a:txBody>
                    <a:bodyPr/>
                    <a:lstStyle/>
                    <a:p>
                      <a:pPr marL="0" marR="0" lvl="0" indent="0" algn="r" defTabSz="914400" rtl="0" eaLnBrk="1" fontAlgn="base" latinLnBrk="0" hangingPunct="1">
                        <a:lnSpc>
                          <a:spcPts val="1400"/>
                        </a:lnSpc>
                        <a:spcBef>
                          <a:spcPct val="0"/>
                        </a:spcBef>
                        <a:spcAft>
                          <a:spcPct val="0"/>
                        </a:spcAft>
                        <a:buClrTx/>
                        <a:buSzTx/>
                        <a:buFontTx/>
                        <a:buNone/>
                      </a:pPr>
                      <a:endParaRPr kumimoji="0" lang="zh-CN" altLang="zh-CN"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0550">
                <a:tc rowSpan="3">
                  <a:txBody>
                    <a:bodyPr/>
                    <a:lstStyle/>
                    <a:p>
                      <a:pPr marL="0" marR="0" lvl="0" indent="0" algn="ctr" defTabSz="914400" rtl="0" eaLnBrk="1" fontAlgn="base" latinLnBrk="0" hangingPunct="1">
                        <a:lnSpc>
                          <a:spcPts val="1400"/>
                        </a:lnSpc>
                        <a:spcBef>
                          <a:spcPct val="0"/>
                        </a:spcBef>
                        <a:spcAft>
                          <a:spcPct val="0"/>
                        </a:spcAft>
                        <a:buClrTx/>
                        <a:buSzTx/>
                        <a:buFontTx/>
                        <a:buNone/>
                        <a:tabLst>
                          <a:tab pos="753745" algn="l"/>
                          <a:tab pos="5324475" algn="l"/>
                          <a:tab pos="5343525" algn="l"/>
                        </a:tabLst>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用药情况</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1</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1143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r>
              <a:tr h="506413">
                <a:tc vMerge="1">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1143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r>
              <a:tr h="506413">
                <a:tc vMerge="1">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1143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r>
              <a:tr h="422275">
                <a:tc rowSpan="3">
                  <a:txBody>
                    <a:bodyPr/>
                    <a:lstStyle/>
                    <a:p>
                      <a:pPr marL="0" marR="0" lvl="0" indent="0" algn="ctr" defTabSz="914400" rtl="0" eaLnBrk="1" fontAlgn="base" latinLnBrk="0" hangingPunct="1">
                        <a:lnSpc>
                          <a:spcPts val="1400"/>
                        </a:lnSpc>
                        <a:spcBef>
                          <a:spcPct val="0"/>
                        </a:spcBef>
                        <a:spcAft>
                          <a:spcPct val="0"/>
                        </a:spcAft>
                        <a:buClrTx/>
                        <a:buSzTx/>
                        <a:buFontTx/>
                        <a:buNone/>
                        <a:tabLst>
                          <a:tab pos="753745" algn="l"/>
                          <a:tab pos="5324475" algn="l"/>
                          <a:tab pos="5343525" algn="l"/>
                        </a:tabLst>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用药指导</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1</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1143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r>
              <a:tr h="419100">
                <a:tc vMerge="1">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1143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r>
              <a:tr h="573088">
                <a:tc vMerge="1">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11430" marR="0" lvl="0" indent="0" algn="l" defTabSz="914400" rtl="0" eaLnBrk="1" fontAlgn="base" latinLnBrk="0" hangingPunct="1">
                        <a:lnSpc>
                          <a:spcPts val="1400"/>
                        </a:lnSpc>
                        <a:spcBef>
                          <a:spcPct val="0"/>
                        </a:spcBef>
                        <a:spcAft>
                          <a:spcPct val="0"/>
                        </a:spcAft>
                        <a:buClrTx/>
                        <a:buSzTx/>
                        <a:buFontTx/>
                        <a:buNone/>
                      </a:pPr>
                      <a:r>
                        <a:rPr kumimoji="0" lang="zh-CN" alt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2100" b="1"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2100" b="1"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43064" marR="4306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Rectangle 2"/>
          <p:cNvSpPr>
            <a:spLocks noGrp="1"/>
          </p:cNvSpPr>
          <p:nvPr>
            <p:ph type="title"/>
          </p:nvPr>
        </p:nvSpPr>
        <p:spPr/>
        <p:txBody>
          <a:bodyPr vert="horz" wrap="square" lIns="91440" tIns="45720" rIns="91440" bIns="45720" anchor="ctr" anchorCtr="0"/>
          <a:p>
            <a:pPr eaLnBrk="1" hangingPunct="1"/>
            <a:r>
              <a:rPr lang="en-US" altLang="zh-CN" b="1" dirty="0"/>
              <a:t>6</a:t>
            </a:r>
            <a:r>
              <a:rPr lang="zh-CN" altLang="en-US" b="1" dirty="0"/>
              <a:t>、</a:t>
            </a:r>
            <a:r>
              <a:rPr lang="zh-CN" altLang="en-US" b="1" dirty="0">
                <a:solidFill>
                  <a:srgbClr val="FF0000"/>
                </a:solidFill>
              </a:rPr>
              <a:t>用药情况</a:t>
            </a:r>
            <a:endParaRPr lang="zh-CN" altLang="en-US" b="1" dirty="0">
              <a:solidFill>
                <a:srgbClr val="FF0000"/>
              </a:solidFill>
            </a:endParaRPr>
          </a:p>
        </p:txBody>
      </p:sp>
      <p:sp>
        <p:nvSpPr>
          <p:cNvPr id="40963" name="内容占位符 2"/>
          <p:cNvSpPr/>
          <p:nvPr/>
        </p:nvSpPr>
        <p:spPr>
          <a:xfrm>
            <a:off x="228600" y="1600200"/>
            <a:ext cx="8686800" cy="4525963"/>
          </a:xfrm>
          <a:prstGeom prst="rect">
            <a:avLst/>
          </a:prstGeom>
          <a:noFill/>
          <a:ln w="9525">
            <a:noFill/>
          </a:ln>
        </p:spPr>
        <p:txBody>
          <a:bodyPr/>
          <a:p>
            <a:pPr marL="342900" indent="-342900">
              <a:lnSpc>
                <a:spcPct val="150000"/>
              </a:lnSpc>
              <a:spcBef>
                <a:spcPct val="20000"/>
              </a:spcBef>
              <a:buChar char="•"/>
            </a:pPr>
            <a:r>
              <a:rPr lang="zh-CN" altLang="en-US" sz="3200" b="1" dirty="0">
                <a:solidFill>
                  <a:srgbClr val="FF0000"/>
                </a:solidFill>
                <a:latin typeface="Arial" panose="020B0604020202020204" pitchFamily="34" charset="0"/>
              </a:rPr>
              <a:t>关于</a:t>
            </a:r>
            <a:r>
              <a:rPr lang="zh-CN" altLang="zh-CN" sz="3200" b="1" dirty="0">
                <a:solidFill>
                  <a:srgbClr val="FF0000"/>
                </a:solidFill>
                <a:latin typeface="Arial" panose="020B0604020202020204" pitchFamily="34" charset="0"/>
              </a:rPr>
              <a:t>用药依从性</a:t>
            </a:r>
            <a:endParaRPr lang="zh-CN" altLang="en-US" sz="3200" b="1" dirty="0">
              <a:solidFill>
                <a:srgbClr val="FF0000"/>
              </a:solidFill>
              <a:latin typeface="Arial" panose="020B0604020202020204" pitchFamily="34" charset="0"/>
            </a:endParaRPr>
          </a:p>
          <a:p>
            <a:pPr marL="742950" lvl="1" indent="-285750" eaLnBrk="1" hangingPunct="1">
              <a:lnSpc>
                <a:spcPct val="150000"/>
              </a:lnSpc>
              <a:spcBef>
                <a:spcPct val="20000"/>
              </a:spcBef>
              <a:buChar char="–"/>
            </a:pPr>
            <a:r>
              <a:rPr lang="zh-CN" altLang="zh-CN" sz="2800" b="1" dirty="0">
                <a:latin typeface="Arial" panose="020B0604020202020204" pitchFamily="34" charset="0"/>
              </a:rPr>
              <a:t>“规律”为按医嘱用药，</a:t>
            </a:r>
            <a:endParaRPr lang="zh-CN" altLang="en-US" sz="2800" b="1" dirty="0">
              <a:latin typeface="Arial" panose="020B0604020202020204" pitchFamily="34" charset="0"/>
            </a:endParaRPr>
          </a:p>
          <a:p>
            <a:pPr marL="742950" lvl="1" indent="-285750" eaLnBrk="1" hangingPunct="1">
              <a:lnSpc>
                <a:spcPct val="150000"/>
              </a:lnSpc>
              <a:spcBef>
                <a:spcPct val="20000"/>
              </a:spcBef>
              <a:buChar char="–"/>
            </a:pPr>
            <a:r>
              <a:rPr lang="zh-CN" altLang="zh-CN" sz="2800" b="1" dirty="0">
                <a:latin typeface="Arial" panose="020B0604020202020204" pitchFamily="34" charset="0"/>
              </a:rPr>
              <a:t>“间断”为未按医嘱用药，用药频次或数量不足；</a:t>
            </a:r>
            <a:endParaRPr lang="zh-CN" altLang="en-US" sz="2800" b="1" dirty="0">
              <a:latin typeface="Arial" panose="020B0604020202020204" pitchFamily="34" charset="0"/>
            </a:endParaRPr>
          </a:p>
          <a:p>
            <a:pPr marL="742950" lvl="1" indent="-285750" eaLnBrk="1" hangingPunct="1">
              <a:lnSpc>
                <a:spcPct val="150000"/>
              </a:lnSpc>
              <a:spcBef>
                <a:spcPct val="20000"/>
              </a:spcBef>
              <a:buChar char="–"/>
            </a:pPr>
            <a:r>
              <a:rPr lang="zh-CN" altLang="zh-CN" sz="2800" b="1" dirty="0">
                <a:latin typeface="Arial" panose="020B0604020202020204" pitchFamily="34" charset="0"/>
              </a:rPr>
              <a:t>“不用药”即为医生开了处方，但患者未使用此药；</a:t>
            </a:r>
            <a:endParaRPr lang="zh-CN" altLang="en-US" sz="2800" b="1" dirty="0">
              <a:latin typeface="Arial" panose="020B0604020202020204" pitchFamily="34" charset="0"/>
            </a:endParaRPr>
          </a:p>
          <a:p>
            <a:pPr marL="742950" lvl="1" indent="-285750" eaLnBrk="1" hangingPunct="1">
              <a:lnSpc>
                <a:spcPct val="150000"/>
              </a:lnSpc>
              <a:spcBef>
                <a:spcPct val="20000"/>
              </a:spcBef>
              <a:buChar char="–"/>
            </a:pPr>
            <a:r>
              <a:rPr lang="zh-CN" altLang="zh-CN" sz="2800" b="1" dirty="0">
                <a:latin typeface="Arial" panose="020B0604020202020204" pitchFamily="34" charset="0"/>
              </a:rPr>
              <a:t>“医嘱勿需用药”为医生认为不需要用药。</a:t>
            </a:r>
            <a:endParaRPr lang="zh-CN" altLang="en-US" sz="2800" b="1" dirty="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2"/>
          <p:cNvSpPr>
            <a:spLocks noGrp="1"/>
          </p:cNvSpPr>
          <p:nvPr>
            <p:ph type="title"/>
          </p:nvPr>
        </p:nvSpPr>
        <p:spPr/>
        <p:txBody>
          <a:bodyPr vert="horz" wrap="square" lIns="91440" tIns="45720" rIns="91440" bIns="45720" anchor="ctr" anchorCtr="0"/>
          <a:p>
            <a:pPr eaLnBrk="1" hangingPunct="1"/>
            <a:r>
              <a:rPr lang="zh-CN" altLang="en-US" b="1" dirty="0"/>
              <a:t>主要内容</a:t>
            </a:r>
            <a:endParaRPr lang="zh-CN" altLang="en-US" b="1" dirty="0"/>
          </a:p>
        </p:txBody>
      </p:sp>
      <p:sp>
        <p:nvSpPr>
          <p:cNvPr id="5123" name="Rectangle 3"/>
          <p:cNvSpPr>
            <a:spLocks noGrp="1"/>
          </p:cNvSpPr>
          <p:nvPr>
            <p:ph idx="1"/>
          </p:nvPr>
        </p:nvSpPr>
        <p:spPr/>
        <p:txBody>
          <a:bodyPr vert="horz" wrap="square" lIns="91440" tIns="45720" rIns="91440" bIns="45720" anchor="t" anchorCtr="0"/>
          <a:p>
            <a:pPr eaLnBrk="1" hangingPunct="1"/>
            <a:r>
              <a:rPr lang="en-US" altLang="zh-CN" b="1" dirty="0"/>
              <a:t>1</a:t>
            </a:r>
            <a:r>
              <a:rPr lang="zh-CN" altLang="en-US" b="1" dirty="0"/>
              <a:t>、服务对象</a:t>
            </a:r>
            <a:endParaRPr lang="zh-CN" altLang="en-US" b="1" dirty="0"/>
          </a:p>
          <a:p>
            <a:pPr eaLnBrk="1" hangingPunct="1"/>
            <a:r>
              <a:rPr lang="en-US" altLang="zh-CN" b="1" dirty="0"/>
              <a:t>2</a:t>
            </a:r>
            <a:r>
              <a:rPr lang="zh-CN" altLang="en-US" b="1" dirty="0"/>
              <a:t>、服务内容</a:t>
            </a:r>
            <a:endParaRPr lang="zh-CN" altLang="en-US" b="1" dirty="0"/>
          </a:p>
          <a:p>
            <a:pPr eaLnBrk="1" hangingPunct="1"/>
            <a:r>
              <a:rPr lang="en-US" altLang="zh-CN" b="1" dirty="0"/>
              <a:t>3</a:t>
            </a:r>
            <a:r>
              <a:rPr lang="zh-CN" altLang="en-US" b="1" dirty="0"/>
              <a:t>、服务流程</a:t>
            </a:r>
            <a:endParaRPr lang="zh-CN" altLang="en-US" b="1" dirty="0"/>
          </a:p>
          <a:p>
            <a:pPr eaLnBrk="1" hangingPunct="1"/>
            <a:r>
              <a:rPr lang="en-US" altLang="zh-CN" b="1" dirty="0"/>
              <a:t>4</a:t>
            </a:r>
            <a:r>
              <a:rPr lang="zh-CN" altLang="en-US" b="1" dirty="0"/>
              <a:t>、服务要求</a:t>
            </a:r>
            <a:endParaRPr lang="zh-CN" altLang="en-US" b="1" dirty="0"/>
          </a:p>
          <a:p>
            <a:pPr eaLnBrk="1" hangingPunct="1"/>
            <a:r>
              <a:rPr lang="en-US" altLang="zh-CN" b="1" dirty="0"/>
              <a:t>5</a:t>
            </a:r>
            <a:r>
              <a:rPr lang="zh-CN" altLang="en-US" b="1" dirty="0"/>
              <a:t>、工作指标</a:t>
            </a:r>
            <a:endParaRPr lang="zh-CN" altLang="en-US" b="1" dirty="0"/>
          </a:p>
          <a:p>
            <a:pPr eaLnBrk="1" hangingPunct="1"/>
            <a:r>
              <a:rPr lang="en-US" altLang="zh-CN" b="1" dirty="0"/>
              <a:t>6</a:t>
            </a:r>
            <a:r>
              <a:rPr lang="zh-CN" altLang="en-US" b="1" dirty="0"/>
              <a:t>、附件</a:t>
            </a:r>
            <a:endParaRPr lang="zh-CN" altLang="en-US" b="1"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Rectangle 2"/>
          <p:cNvSpPr>
            <a:spLocks noGrp="1"/>
          </p:cNvSpPr>
          <p:nvPr>
            <p:ph idx="1"/>
          </p:nvPr>
        </p:nvSpPr>
        <p:spPr>
          <a:xfrm>
            <a:off x="457200" y="762000"/>
            <a:ext cx="8229600" cy="5364163"/>
          </a:xfrm>
        </p:spPr>
        <p:txBody>
          <a:bodyPr vert="horz" wrap="square" lIns="91440" tIns="45720" rIns="91440" bIns="45720" anchor="t" anchorCtr="0"/>
          <a:p>
            <a:pPr eaLnBrk="1" hangingPunct="1"/>
            <a:r>
              <a:rPr lang="zh-CN" altLang="en-US" b="1" dirty="0">
                <a:solidFill>
                  <a:srgbClr val="FF0000"/>
                </a:solidFill>
              </a:rPr>
              <a:t>药物副作用</a:t>
            </a:r>
            <a:endParaRPr lang="zh-CN" altLang="en-US" b="1" dirty="0">
              <a:solidFill>
                <a:srgbClr val="FF0000"/>
              </a:solidFill>
            </a:endParaRPr>
          </a:p>
          <a:p>
            <a:pPr eaLnBrk="1" hangingPunct="1"/>
            <a:endParaRPr lang="zh-CN" altLang="en-US" b="1" dirty="0">
              <a:solidFill>
                <a:srgbClr val="FF0000"/>
              </a:solidFill>
            </a:endParaRPr>
          </a:p>
          <a:p>
            <a:pPr eaLnBrk="1" hangingPunct="1"/>
            <a:r>
              <a:rPr lang="zh-CN" altLang="en-US" b="1" dirty="0"/>
              <a:t>椎体外系反应：肢体僵直、动作减少、震颤、坐立不安、流口水、吞咽困难、颈部强直、眼球上翻</a:t>
            </a:r>
            <a:endParaRPr lang="zh-CN" altLang="en-US" b="1" dirty="0"/>
          </a:p>
          <a:p>
            <a:pPr eaLnBrk="1" hangingPunct="1"/>
            <a:r>
              <a:rPr lang="zh-CN" altLang="en-US" b="1" dirty="0"/>
              <a:t>内分泌失调：肥胖、月经失调、阳痿、乳汁分泌</a:t>
            </a:r>
            <a:endParaRPr lang="zh-CN" altLang="en-US" b="1" dirty="0"/>
          </a:p>
          <a:p>
            <a:pPr eaLnBrk="1" hangingPunct="1"/>
            <a:r>
              <a:rPr lang="zh-CN" altLang="en-US" b="1" dirty="0"/>
              <a:t>心悸、口干、便秘、乏力、嗜睡</a:t>
            </a:r>
            <a:endParaRPr lang="zh-CN" altLang="en-US" b="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Rectangle 2"/>
          <p:cNvSpPr>
            <a:spLocks noGrp="1"/>
          </p:cNvSpPr>
          <p:nvPr>
            <p:ph type="title"/>
          </p:nvPr>
        </p:nvSpPr>
        <p:spPr/>
        <p:txBody>
          <a:bodyPr vert="horz" wrap="square" lIns="91440" tIns="45720" rIns="91440" bIns="45720" anchor="ctr" anchorCtr="0"/>
          <a:p>
            <a:pPr eaLnBrk="1" hangingPunct="1"/>
            <a:r>
              <a:rPr lang="en-US" altLang="zh-CN" b="1" dirty="0"/>
              <a:t>7</a:t>
            </a:r>
            <a:r>
              <a:rPr lang="zh-CN" altLang="en-US" b="1" dirty="0"/>
              <a:t>、</a:t>
            </a:r>
            <a:r>
              <a:rPr lang="zh-CN" altLang="en-US" b="1" dirty="0">
                <a:solidFill>
                  <a:srgbClr val="FF0000"/>
                </a:solidFill>
              </a:rPr>
              <a:t>实验室检查</a:t>
            </a:r>
            <a:endParaRPr lang="zh-CN" altLang="en-US" b="1" dirty="0">
              <a:solidFill>
                <a:srgbClr val="FF0000"/>
              </a:solidFill>
            </a:endParaRPr>
          </a:p>
        </p:txBody>
      </p:sp>
      <p:sp>
        <p:nvSpPr>
          <p:cNvPr id="43011" name="Rectangle 3"/>
          <p:cNvSpPr>
            <a:spLocks noGrp="1"/>
          </p:cNvSpPr>
          <p:nvPr>
            <p:ph idx="1"/>
          </p:nvPr>
        </p:nvSpPr>
        <p:spPr>
          <a:xfrm>
            <a:off x="457200" y="1600200"/>
            <a:ext cx="8229600" cy="4876800"/>
          </a:xfrm>
        </p:spPr>
        <p:txBody>
          <a:bodyPr vert="horz" wrap="square" lIns="91440" tIns="45720" rIns="91440" bIns="45720" anchor="t" anchorCtr="0"/>
          <a:p>
            <a:pPr eaLnBrk="1" hangingPunct="1">
              <a:lnSpc>
                <a:spcPct val="90000"/>
              </a:lnSpc>
            </a:pPr>
            <a:r>
              <a:rPr lang="zh-CN" altLang="en-US" b="1" dirty="0"/>
              <a:t>病情许可情况下，征得监护人或本人同意后，</a:t>
            </a:r>
            <a:r>
              <a:rPr lang="zh-CN" altLang="en-US" b="1" dirty="0">
                <a:solidFill>
                  <a:srgbClr val="FF0000"/>
                </a:solidFill>
              </a:rPr>
              <a:t>每年进行一</a:t>
            </a:r>
            <a:r>
              <a:rPr lang="zh-CN" altLang="en-US" b="1" dirty="0"/>
              <a:t>次健康体检。</a:t>
            </a:r>
            <a:endParaRPr lang="zh-CN" altLang="en-US" b="1" dirty="0"/>
          </a:p>
          <a:p>
            <a:pPr eaLnBrk="1" hangingPunct="1">
              <a:lnSpc>
                <a:spcPct val="90000"/>
              </a:lnSpc>
            </a:pPr>
            <a:r>
              <a:rPr lang="zh-CN" altLang="en-US" b="1" dirty="0"/>
              <a:t>体检结果前后对比，观察躯体疾病及抗精神病药物副作用。</a:t>
            </a:r>
            <a:endParaRPr lang="zh-CN" altLang="en-US" b="1" dirty="0"/>
          </a:p>
          <a:p>
            <a:pPr eaLnBrk="1" hangingPunct="1">
              <a:lnSpc>
                <a:spcPct val="90000"/>
              </a:lnSpc>
            </a:pPr>
            <a:r>
              <a:rPr lang="zh-CN" altLang="en-US" b="1" dirty="0"/>
              <a:t>一般体检：血压、体重</a:t>
            </a:r>
            <a:endParaRPr lang="zh-CN" altLang="en-US" b="1" dirty="0"/>
          </a:p>
          <a:p>
            <a:pPr eaLnBrk="1" hangingPunct="1">
              <a:lnSpc>
                <a:spcPct val="90000"/>
              </a:lnSpc>
            </a:pPr>
            <a:r>
              <a:rPr lang="zh-CN" altLang="en-US" b="1" dirty="0">
                <a:solidFill>
                  <a:srgbClr val="FF0000"/>
                </a:solidFill>
              </a:rPr>
              <a:t>心电图、血糖、血脂</a:t>
            </a:r>
            <a:endParaRPr lang="zh-CN" altLang="en-US" b="1" dirty="0">
              <a:solidFill>
                <a:srgbClr val="FF0000"/>
              </a:solidFill>
            </a:endParaRPr>
          </a:p>
          <a:p>
            <a:pPr eaLnBrk="1" hangingPunct="1">
              <a:lnSpc>
                <a:spcPct val="90000"/>
              </a:lnSpc>
            </a:pPr>
            <a:r>
              <a:rPr lang="zh-CN" altLang="en-US" b="1" dirty="0">
                <a:solidFill>
                  <a:srgbClr val="FF0000"/>
                </a:solidFill>
              </a:rPr>
              <a:t>转氨酶</a:t>
            </a:r>
            <a:endParaRPr lang="zh-CN" altLang="en-US" b="1" dirty="0">
              <a:solidFill>
                <a:srgbClr val="FF0000"/>
              </a:solidFill>
            </a:endParaRPr>
          </a:p>
          <a:p>
            <a:pPr eaLnBrk="1" hangingPunct="1">
              <a:lnSpc>
                <a:spcPct val="90000"/>
              </a:lnSpc>
            </a:pPr>
            <a:r>
              <a:rPr lang="zh-CN" altLang="en-US" b="1" dirty="0">
                <a:solidFill>
                  <a:srgbClr val="FF0000"/>
                </a:solidFill>
              </a:rPr>
              <a:t>尿常规</a:t>
            </a:r>
            <a:endParaRPr lang="zh-CN" altLang="en-US" b="1" dirty="0">
              <a:solidFill>
                <a:srgbClr val="FF0000"/>
              </a:solidFill>
            </a:endParaRPr>
          </a:p>
          <a:p>
            <a:pPr eaLnBrk="1" hangingPunct="1">
              <a:lnSpc>
                <a:spcPct val="90000"/>
              </a:lnSpc>
            </a:pPr>
            <a:r>
              <a:rPr lang="zh-CN" altLang="en-US" b="1" dirty="0">
                <a:solidFill>
                  <a:srgbClr val="FF0000"/>
                </a:solidFill>
              </a:rPr>
              <a:t>血常规（白细胞分类）</a:t>
            </a:r>
            <a:endParaRPr lang="zh-CN" altLang="en-US" b="1" dirty="0">
              <a:solidFill>
                <a:srgbClr val="FF000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Rectangle 2"/>
          <p:cNvSpPr>
            <a:spLocks noGrp="1"/>
          </p:cNvSpPr>
          <p:nvPr>
            <p:ph type="title"/>
          </p:nvPr>
        </p:nvSpPr>
        <p:spPr/>
        <p:txBody>
          <a:bodyPr vert="horz" wrap="square" lIns="91440" tIns="45720" rIns="91440" bIns="45720" anchor="ctr" anchorCtr="0"/>
          <a:p>
            <a:pPr eaLnBrk="1" hangingPunct="1"/>
            <a:r>
              <a:rPr lang="en-US" altLang="zh-CN" b="1" dirty="0"/>
              <a:t>8</a:t>
            </a:r>
            <a:r>
              <a:rPr lang="zh-CN" altLang="en-US" b="1" dirty="0"/>
              <a:t>、</a:t>
            </a:r>
            <a:r>
              <a:rPr lang="zh-CN" altLang="en-US" b="1" dirty="0">
                <a:solidFill>
                  <a:srgbClr val="FF0000"/>
                </a:solidFill>
              </a:rPr>
              <a:t>对家庭社会影响</a:t>
            </a:r>
            <a:endParaRPr lang="zh-CN" altLang="en-US" b="1" dirty="0">
              <a:solidFill>
                <a:srgbClr val="FF0000"/>
              </a:solidFill>
            </a:endParaRPr>
          </a:p>
        </p:txBody>
      </p:sp>
      <p:sp>
        <p:nvSpPr>
          <p:cNvPr id="44035" name="Rectangle 3"/>
          <p:cNvSpPr>
            <a:spLocks noGrp="1"/>
          </p:cNvSpPr>
          <p:nvPr>
            <p:ph idx="1"/>
          </p:nvPr>
        </p:nvSpPr>
        <p:spPr>
          <a:xfrm>
            <a:off x="457200" y="1981200"/>
            <a:ext cx="8229600" cy="4144963"/>
          </a:xfrm>
        </p:spPr>
        <p:txBody>
          <a:bodyPr vert="horz" wrap="square" lIns="91440" tIns="45720" rIns="91440" bIns="45720" anchor="t" anchorCtr="0"/>
          <a:p>
            <a:pPr eaLnBrk="1" hangingPunct="1"/>
            <a:r>
              <a:rPr lang="zh-CN" altLang="en-US" b="1" dirty="0"/>
              <a:t>滋事：公安机关出警但仅作一般教育处理的案情，患者打骂他人，但没有造成生命财产损害</a:t>
            </a:r>
            <a:endParaRPr lang="zh-CN" altLang="en-US" b="1" dirty="0"/>
          </a:p>
          <a:p>
            <a:pPr eaLnBrk="1" hangingPunct="1"/>
            <a:r>
              <a:rPr lang="zh-CN" altLang="en-US" b="1" dirty="0"/>
              <a:t>肇事：患者行为触犯</a:t>
            </a:r>
            <a:r>
              <a:rPr lang="en-US" altLang="zh-CN" b="1" dirty="0"/>
              <a:t>《</a:t>
            </a:r>
            <a:r>
              <a:rPr lang="zh-CN" altLang="en-US" b="1" dirty="0"/>
              <a:t>治安管理处罚法</a:t>
            </a:r>
            <a:r>
              <a:rPr lang="en-US" altLang="zh-CN" b="1" dirty="0"/>
              <a:t>》</a:t>
            </a:r>
            <a:r>
              <a:rPr lang="zh-CN" altLang="en-US" b="1" dirty="0"/>
              <a:t>但未触犯</a:t>
            </a:r>
            <a:r>
              <a:rPr lang="en-US" altLang="zh-CN" b="1" dirty="0"/>
              <a:t>《</a:t>
            </a:r>
            <a:r>
              <a:rPr lang="zh-CN" altLang="en-US" b="1" dirty="0"/>
              <a:t>刑法</a:t>
            </a:r>
            <a:r>
              <a:rPr lang="en-US" altLang="zh-CN" b="1" dirty="0"/>
              <a:t>》</a:t>
            </a:r>
            <a:r>
              <a:rPr lang="zh-CN" altLang="en-US" b="1" dirty="0"/>
              <a:t>，患者行凶伤人毁物，但未造成被害人轻、重伤</a:t>
            </a:r>
            <a:endParaRPr lang="zh-CN" altLang="en-US" b="1" dirty="0"/>
          </a:p>
          <a:p>
            <a:pPr eaLnBrk="1" hangingPunct="1"/>
            <a:r>
              <a:rPr lang="zh-CN" altLang="en-US" b="1" dirty="0"/>
              <a:t>肇祸：患者行为触犯</a:t>
            </a:r>
            <a:r>
              <a:rPr lang="en-US" altLang="zh-CN" b="1" dirty="0"/>
              <a:t>《</a:t>
            </a:r>
            <a:r>
              <a:rPr lang="zh-CN" altLang="en-US" b="1" dirty="0"/>
              <a:t>刑法</a:t>
            </a:r>
            <a:r>
              <a:rPr lang="en-US" altLang="zh-CN" b="1" dirty="0"/>
              <a:t>》</a:t>
            </a:r>
            <a:endParaRPr lang="en-US" altLang="zh-CN"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Rectangle 2"/>
          <p:cNvSpPr>
            <a:spLocks noGrp="1"/>
          </p:cNvSpPr>
          <p:nvPr>
            <p:ph type="title"/>
          </p:nvPr>
        </p:nvSpPr>
        <p:spPr/>
        <p:txBody>
          <a:bodyPr vert="horz" wrap="square" lIns="91440" tIns="45720" rIns="91440" bIns="45720" anchor="ctr" anchorCtr="0"/>
          <a:p>
            <a:pPr eaLnBrk="1" hangingPunct="1"/>
            <a:r>
              <a:rPr lang="zh-CN" altLang="en-US" b="1" dirty="0"/>
              <a:t>三、服务流程</a:t>
            </a:r>
            <a:endParaRPr lang="zh-CN" altLang="en-US" b="1" dirty="0"/>
          </a:p>
        </p:txBody>
      </p:sp>
      <p:sp>
        <p:nvSpPr>
          <p:cNvPr id="45059" name="Rectangle 3"/>
          <p:cNvSpPr>
            <a:spLocks noGrp="1"/>
          </p:cNvSpPr>
          <p:nvPr>
            <p:ph idx="1"/>
          </p:nvPr>
        </p:nvSpPr>
        <p:spPr/>
        <p:txBody>
          <a:bodyPr vert="horz" wrap="square" lIns="91440" tIns="45720" rIns="91440" bIns="45720" anchor="t" anchorCtr="0"/>
          <a:p>
            <a:pPr eaLnBrk="1" hangingPunct="1"/>
            <a:r>
              <a:rPr lang="zh-CN" altLang="en-US" b="1" dirty="0">
                <a:solidFill>
                  <a:srgbClr val="FF0000"/>
                </a:solidFill>
              </a:rPr>
              <a:t>（一）评估</a:t>
            </a:r>
            <a:endParaRPr lang="zh-CN" altLang="en-US" b="1" dirty="0">
              <a:solidFill>
                <a:srgbClr val="FF0000"/>
              </a:solidFill>
            </a:endParaRPr>
          </a:p>
          <a:p>
            <a:pPr eaLnBrk="1" hangingPunct="1"/>
            <a:endParaRPr lang="zh-CN" altLang="en-US" b="1" dirty="0"/>
          </a:p>
          <a:p>
            <a:pPr eaLnBrk="1" hangingPunct="1"/>
            <a:r>
              <a:rPr lang="zh-CN" altLang="en-US" b="1" dirty="0">
                <a:solidFill>
                  <a:srgbClr val="FF0000"/>
                </a:solidFill>
              </a:rPr>
              <a:t>（二）分类干预（针对精神障碍）</a:t>
            </a:r>
            <a:endParaRPr lang="zh-CN" altLang="en-US" b="1" dirty="0">
              <a:solidFill>
                <a:srgbClr val="FF0000"/>
              </a:solidFill>
            </a:endParaRPr>
          </a:p>
          <a:p>
            <a:pPr eaLnBrk="1" hangingPunct="1"/>
            <a:endParaRPr lang="zh-CN" altLang="en-US" b="1" dirty="0">
              <a:solidFill>
                <a:srgbClr val="FF0000"/>
              </a:solidFill>
            </a:endParaRPr>
          </a:p>
          <a:p>
            <a:pPr eaLnBrk="1" hangingPunct="1">
              <a:lnSpc>
                <a:spcPct val="150000"/>
              </a:lnSpc>
            </a:pPr>
            <a:r>
              <a:rPr lang="zh-CN" altLang="en-US" b="1" dirty="0">
                <a:solidFill>
                  <a:srgbClr val="FF0000"/>
                </a:solidFill>
              </a:rPr>
              <a:t>（三）指导</a:t>
            </a:r>
            <a:endParaRPr lang="zh-CN" altLang="en-US" b="1" dirty="0">
              <a:solidFill>
                <a:srgbClr val="FF0000"/>
              </a:solidFill>
            </a:endParaRPr>
          </a:p>
          <a:p>
            <a:pPr eaLnBrk="1" hangingPunct="1"/>
            <a:endParaRPr lang="en-US" altLang="zh-CN" b="1"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Rectangle 2"/>
          <p:cNvSpPr>
            <a:spLocks noGrp="1"/>
          </p:cNvSpPr>
          <p:nvPr>
            <p:ph type="title"/>
          </p:nvPr>
        </p:nvSpPr>
        <p:spPr/>
        <p:txBody>
          <a:bodyPr vert="horz" wrap="square" lIns="91440" tIns="45720" rIns="91440" bIns="45720" anchor="ctr" anchorCtr="0"/>
          <a:p>
            <a:pPr eaLnBrk="1" hangingPunct="1"/>
            <a:r>
              <a:rPr lang="zh-CN" altLang="en-US" b="1" dirty="0"/>
              <a:t>三、服务流程</a:t>
            </a:r>
            <a:endParaRPr lang="zh-CN" altLang="en-US" b="1" dirty="0"/>
          </a:p>
        </p:txBody>
      </p:sp>
      <p:sp>
        <p:nvSpPr>
          <p:cNvPr id="46083" name="Rectangle 3"/>
          <p:cNvSpPr>
            <a:spLocks noGrp="1"/>
          </p:cNvSpPr>
          <p:nvPr>
            <p:ph idx="1"/>
          </p:nvPr>
        </p:nvSpPr>
        <p:spPr/>
        <p:txBody>
          <a:bodyPr vert="horz" wrap="square" lIns="91440" tIns="45720" rIns="91440" bIns="45720" anchor="t" anchorCtr="0"/>
          <a:p>
            <a:pPr eaLnBrk="1" hangingPunct="1">
              <a:lnSpc>
                <a:spcPct val="90000"/>
              </a:lnSpc>
            </a:pPr>
            <a:r>
              <a:rPr lang="zh-CN" altLang="en-US" b="1" dirty="0">
                <a:solidFill>
                  <a:srgbClr val="FF0000"/>
                </a:solidFill>
              </a:rPr>
              <a:t>（一）评估</a:t>
            </a:r>
            <a:r>
              <a:rPr lang="zh-CN" altLang="en-US" b="1" dirty="0"/>
              <a:t>：</a:t>
            </a:r>
            <a:endParaRPr lang="zh-CN" altLang="en-US" b="1" dirty="0"/>
          </a:p>
          <a:p>
            <a:pPr eaLnBrk="1" hangingPunct="1">
              <a:lnSpc>
                <a:spcPct val="90000"/>
              </a:lnSpc>
            </a:pPr>
            <a:r>
              <a:rPr lang="en-US" altLang="zh-CN" b="1" dirty="0"/>
              <a:t>1</a:t>
            </a:r>
            <a:r>
              <a:rPr lang="zh-CN" altLang="en-US" b="1" dirty="0"/>
              <a:t>、检查有无危重情况发生</a:t>
            </a:r>
            <a:endParaRPr lang="zh-CN" altLang="en-US" b="1" dirty="0"/>
          </a:p>
          <a:p>
            <a:pPr eaLnBrk="1" hangingPunct="1">
              <a:lnSpc>
                <a:spcPct val="90000"/>
              </a:lnSpc>
            </a:pPr>
            <a:r>
              <a:rPr lang="en-US" altLang="zh-CN" b="1" dirty="0"/>
              <a:t>2</a:t>
            </a:r>
            <a:r>
              <a:rPr lang="zh-CN" altLang="en-US" b="1" dirty="0"/>
              <a:t>、对患者进行危险性评估</a:t>
            </a:r>
            <a:endParaRPr lang="zh-CN" altLang="en-US" b="1" dirty="0"/>
          </a:p>
          <a:p>
            <a:pPr eaLnBrk="1" hangingPunct="1">
              <a:lnSpc>
                <a:spcPct val="90000"/>
              </a:lnSpc>
            </a:pPr>
            <a:r>
              <a:rPr lang="en-US" altLang="zh-CN" b="1" dirty="0"/>
              <a:t>3</a:t>
            </a:r>
            <a:r>
              <a:rPr lang="zh-CN" altLang="en-US" b="1" dirty="0"/>
              <a:t>、检查患者精神状态</a:t>
            </a:r>
            <a:endParaRPr lang="zh-CN" altLang="en-US" b="1" dirty="0"/>
          </a:p>
          <a:p>
            <a:pPr eaLnBrk="1" hangingPunct="1">
              <a:lnSpc>
                <a:spcPct val="90000"/>
              </a:lnSpc>
            </a:pPr>
            <a:r>
              <a:rPr lang="en-US" altLang="zh-CN" b="1" dirty="0"/>
              <a:t>4</a:t>
            </a:r>
            <a:r>
              <a:rPr lang="zh-CN" altLang="en-US" b="1" dirty="0"/>
              <a:t>、检查患者躯体疾病</a:t>
            </a:r>
            <a:endParaRPr lang="zh-CN" altLang="en-US" b="1" dirty="0"/>
          </a:p>
          <a:p>
            <a:pPr eaLnBrk="1" hangingPunct="1">
              <a:lnSpc>
                <a:spcPct val="90000"/>
              </a:lnSpc>
            </a:pPr>
            <a:r>
              <a:rPr lang="en-US" altLang="zh-CN" b="1" dirty="0"/>
              <a:t>5</a:t>
            </a:r>
            <a:r>
              <a:rPr lang="zh-CN" altLang="en-US" b="1" dirty="0"/>
              <a:t>、对患者进行社会功能状况评估</a:t>
            </a:r>
            <a:endParaRPr lang="zh-CN" altLang="en-US" b="1" dirty="0"/>
          </a:p>
          <a:p>
            <a:pPr eaLnBrk="1" hangingPunct="1">
              <a:lnSpc>
                <a:spcPct val="90000"/>
              </a:lnSpc>
            </a:pPr>
            <a:r>
              <a:rPr lang="en-US" altLang="zh-CN" b="1" dirty="0"/>
              <a:t>6</a:t>
            </a:r>
            <a:r>
              <a:rPr lang="zh-CN" altLang="en-US" b="1" dirty="0"/>
              <a:t>、相关实验室检查</a:t>
            </a:r>
            <a:endParaRPr lang="zh-CN" altLang="en-US" b="1" dirty="0"/>
          </a:p>
          <a:p>
            <a:pPr eaLnBrk="1" hangingPunct="1">
              <a:lnSpc>
                <a:spcPct val="90000"/>
              </a:lnSpc>
            </a:pPr>
            <a:r>
              <a:rPr lang="en-US" altLang="zh-CN" b="1" dirty="0"/>
              <a:t>7</a:t>
            </a:r>
            <a:r>
              <a:rPr lang="zh-CN" altLang="en-US" b="1" dirty="0"/>
              <a:t>、用药情况及药物副作用</a:t>
            </a:r>
            <a:endParaRPr lang="zh-CN" altLang="en-US"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Rectangle 2"/>
          <p:cNvSpPr>
            <a:spLocks noGrp="1"/>
          </p:cNvSpPr>
          <p:nvPr>
            <p:ph type="title"/>
          </p:nvPr>
        </p:nvSpPr>
        <p:spPr/>
        <p:txBody>
          <a:bodyPr vert="horz" wrap="square" lIns="91440" tIns="45720" rIns="91440" bIns="45720" anchor="ctr" anchorCtr="0"/>
          <a:p>
            <a:pPr eaLnBrk="1" hangingPunct="1"/>
            <a:r>
              <a:rPr lang="zh-CN" altLang="en-US" b="1" dirty="0"/>
              <a:t>三、服务流程</a:t>
            </a:r>
            <a:endParaRPr lang="zh-CN" altLang="en-US" b="1" dirty="0"/>
          </a:p>
        </p:txBody>
      </p:sp>
      <p:sp>
        <p:nvSpPr>
          <p:cNvPr id="47107" name="Rectangle 3"/>
          <p:cNvSpPr>
            <a:spLocks noGrp="1"/>
          </p:cNvSpPr>
          <p:nvPr>
            <p:ph idx="1"/>
          </p:nvPr>
        </p:nvSpPr>
        <p:spPr/>
        <p:txBody>
          <a:bodyPr vert="horz" wrap="square" lIns="91440" tIns="45720" rIns="91440" bIns="45720" anchor="t" anchorCtr="0"/>
          <a:p>
            <a:pPr eaLnBrk="1" hangingPunct="1"/>
            <a:r>
              <a:rPr lang="zh-CN" altLang="en-US" b="1" dirty="0"/>
              <a:t>检查危险体征</a:t>
            </a:r>
            <a:r>
              <a:rPr lang="zh-CN" altLang="en-US" b="1" dirty="0">
                <a:sym typeface="Wingdings" panose="05000000000000000000" pitchFamily="2" charset="2"/>
              </a:rPr>
              <a:t>（</a:t>
            </a:r>
            <a:r>
              <a:rPr lang="zh-CN" altLang="en-US" b="1" dirty="0">
                <a:solidFill>
                  <a:srgbClr val="FF0000"/>
                </a:solidFill>
                <a:sym typeface="Wingdings" panose="05000000000000000000" pitchFamily="2" charset="2"/>
              </a:rPr>
              <a:t>针对躯体疾病</a:t>
            </a:r>
            <a:r>
              <a:rPr lang="zh-CN" altLang="en-US" b="1" dirty="0">
                <a:sym typeface="Wingdings" panose="05000000000000000000" pitchFamily="2" charset="2"/>
              </a:rPr>
              <a:t>）</a:t>
            </a:r>
            <a:endParaRPr lang="zh-CN" altLang="en-US" b="1" dirty="0"/>
          </a:p>
          <a:p>
            <a:pPr eaLnBrk="1" hangingPunct="1"/>
            <a:endParaRPr lang="zh-CN" altLang="en-US" b="1" dirty="0"/>
          </a:p>
          <a:p>
            <a:pPr eaLnBrk="1" hangingPunct="1"/>
            <a:r>
              <a:rPr lang="zh-CN" altLang="en-US" b="1" dirty="0"/>
              <a:t>嗜睡、昏迷、吞咽困难、呼吸困难</a:t>
            </a:r>
            <a:endParaRPr lang="zh-CN" altLang="en-US" b="1" dirty="0"/>
          </a:p>
          <a:p>
            <a:pPr eaLnBrk="1" hangingPunct="1"/>
            <a:r>
              <a:rPr lang="zh-CN" altLang="en-US" b="1" dirty="0"/>
              <a:t>心慌气短、抽搐、高热伴强直</a:t>
            </a:r>
            <a:endParaRPr lang="zh-CN" altLang="en-US" b="1" dirty="0"/>
          </a:p>
          <a:p>
            <a:pPr eaLnBrk="1" hangingPunct="1"/>
            <a:endParaRPr lang="zh-CN" altLang="en-US" b="1" dirty="0"/>
          </a:p>
          <a:p>
            <a:pPr eaLnBrk="1" hangingPunct="1"/>
            <a:r>
              <a:rPr lang="zh-CN" altLang="en-US" b="1" dirty="0">
                <a:solidFill>
                  <a:srgbClr val="FF0000"/>
                </a:solidFill>
              </a:rPr>
              <a:t>紧急转诊</a:t>
            </a:r>
            <a:endParaRPr lang="zh-CN" altLang="en-US" b="1" dirty="0">
              <a:solidFill>
                <a:srgbClr val="FF00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Rectangle 2"/>
          <p:cNvSpPr>
            <a:spLocks noGrp="1"/>
          </p:cNvSpPr>
          <p:nvPr>
            <p:ph type="title"/>
          </p:nvPr>
        </p:nvSpPr>
        <p:spPr/>
        <p:txBody>
          <a:bodyPr vert="horz" wrap="square" lIns="91440" tIns="45720" rIns="91440" bIns="45720" anchor="ctr" anchorCtr="0"/>
          <a:p>
            <a:pPr eaLnBrk="1" hangingPunct="1"/>
            <a:r>
              <a:rPr lang="zh-CN" altLang="en-US" b="1" dirty="0"/>
              <a:t>三、服务流程</a:t>
            </a:r>
            <a:endParaRPr lang="zh-CN" altLang="en-US" b="1" dirty="0"/>
          </a:p>
        </p:txBody>
      </p:sp>
      <p:sp>
        <p:nvSpPr>
          <p:cNvPr id="48131" name="Rectangle 3"/>
          <p:cNvSpPr>
            <a:spLocks noGrp="1"/>
          </p:cNvSpPr>
          <p:nvPr>
            <p:ph idx="1"/>
          </p:nvPr>
        </p:nvSpPr>
        <p:spPr/>
        <p:txBody>
          <a:bodyPr vert="horz" wrap="square" lIns="91440" tIns="45720" rIns="91440" bIns="45720" anchor="t" anchorCtr="0"/>
          <a:p>
            <a:pPr eaLnBrk="1" hangingPunct="1"/>
            <a:r>
              <a:rPr lang="zh-CN" altLang="en-US" b="1" dirty="0">
                <a:solidFill>
                  <a:srgbClr val="FF0000"/>
                </a:solidFill>
              </a:rPr>
              <a:t>（二）分类干预（针对精神障碍）</a:t>
            </a:r>
            <a:endParaRPr lang="zh-CN" altLang="en-US" b="1" dirty="0">
              <a:solidFill>
                <a:srgbClr val="FF0000"/>
              </a:solidFill>
            </a:endParaRPr>
          </a:p>
          <a:p>
            <a:pPr eaLnBrk="1" hangingPunct="1"/>
            <a:endParaRPr lang="zh-CN" altLang="en-US" b="1" dirty="0">
              <a:solidFill>
                <a:srgbClr val="FF0000"/>
              </a:solidFill>
            </a:endParaRPr>
          </a:p>
          <a:p>
            <a:pPr eaLnBrk="1" hangingPunct="1"/>
            <a:r>
              <a:rPr lang="en-US" altLang="zh-CN" b="1" dirty="0"/>
              <a:t>1</a:t>
            </a:r>
            <a:r>
              <a:rPr lang="zh-CN" altLang="en-US" b="1" dirty="0"/>
              <a:t>、病情稳定</a:t>
            </a:r>
            <a:endParaRPr lang="zh-CN" altLang="en-US" b="1" dirty="0"/>
          </a:p>
          <a:p>
            <a:pPr eaLnBrk="1" hangingPunct="1"/>
            <a:r>
              <a:rPr lang="en-US" altLang="zh-CN" b="1" dirty="0"/>
              <a:t>2</a:t>
            </a:r>
            <a:r>
              <a:rPr lang="zh-CN" altLang="en-US" b="1" dirty="0"/>
              <a:t>、病情基本稳定</a:t>
            </a:r>
            <a:endParaRPr lang="zh-CN" altLang="en-US" b="1" dirty="0"/>
          </a:p>
          <a:p>
            <a:pPr eaLnBrk="1" hangingPunct="1"/>
            <a:r>
              <a:rPr lang="en-US" altLang="zh-CN" b="1" dirty="0"/>
              <a:t>3</a:t>
            </a:r>
            <a:r>
              <a:rPr lang="zh-CN" altLang="en-US" b="1" dirty="0"/>
              <a:t>、病情不稳定</a:t>
            </a:r>
            <a:endParaRPr lang="zh-CN" altLang="en-US"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Rectangle 2"/>
          <p:cNvSpPr>
            <a:spLocks noGrp="1"/>
          </p:cNvSpPr>
          <p:nvPr>
            <p:ph type="title"/>
          </p:nvPr>
        </p:nvSpPr>
        <p:spPr/>
        <p:txBody>
          <a:bodyPr vert="horz" wrap="square" lIns="91440" tIns="45720" rIns="91440" bIns="45720" anchor="ctr" anchorCtr="0"/>
          <a:p>
            <a:pPr eaLnBrk="1" hangingPunct="1"/>
            <a:r>
              <a:rPr lang="zh-CN" altLang="en-US" b="1" dirty="0"/>
              <a:t>三、服务流程</a:t>
            </a:r>
            <a:endParaRPr lang="zh-CN" altLang="en-US" b="1" dirty="0"/>
          </a:p>
        </p:txBody>
      </p:sp>
      <p:sp>
        <p:nvSpPr>
          <p:cNvPr id="49155" name="Rectangle 3"/>
          <p:cNvSpPr>
            <a:spLocks noGrp="1"/>
          </p:cNvSpPr>
          <p:nvPr>
            <p:ph idx="1"/>
          </p:nvPr>
        </p:nvSpPr>
        <p:spPr/>
        <p:txBody>
          <a:bodyPr vert="horz" wrap="square" lIns="91440" tIns="45720" rIns="91440" bIns="45720" anchor="t" anchorCtr="0"/>
          <a:p>
            <a:pPr eaLnBrk="1" hangingPunct="1"/>
            <a:r>
              <a:rPr lang="en-US" altLang="zh-CN" b="1" dirty="0"/>
              <a:t>1</a:t>
            </a:r>
            <a:r>
              <a:rPr lang="zh-CN" altLang="en-US" b="1" dirty="0"/>
              <a:t>、病情稳定：</a:t>
            </a:r>
            <a:endParaRPr lang="zh-CN" altLang="en-US" b="1" dirty="0"/>
          </a:p>
          <a:p>
            <a:pPr eaLnBrk="1" hangingPunct="1"/>
            <a:r>
              <a:rPr lang="zh-CN" altLang="en-US" b="1" dirty="0"/>
              <a:t>危险性为</a:t>
            </a:r>
            <a:r>
              <a:rPr lang="en-US" altLang="zh-CN" b="1" dirty="0"/>
              <a:t>0</a:t>
            </a:r>
            <a:r>
              <a:rPr lang="zh-CN" altLang="en-US" b="1" dirty="0"/>
              <a:t>级，精神症状基本消失，自知力基本恢复，社会功能良好，无严重药物不良反应，躯体疾病稳定。</a:t>
            </a:r>
            <a:r>
              <a:rPr lang="zh-CN" altLang="en-US" dirty="0"/>
              <a:t> </a:t>
            </a:r>
            <a:endParaRPr lang="zh-CN" altLang="en-US" dirty="0"/>
          </a:p>
          <a:p>
            <a:pPr eaLnBrk="1" hangingPunct="1"/>
            <a:endParaRPr lang="zh-CN" altLang="en-US" dirty="0"/>
          </a:p>
          <a:p>
            <a:pPr eaLnBrk="1" hangingPunct="1"/>
            <a:r>
              <a:rPr lang="zh-CN" altLang="en-US" b="1" dirty="0"/>
              <a:t>执行现方案治疗，</a:t>
            </a:r>
            <a:r>
              <a:rPr lang="en-US" altLang="zh-CN" b="1" dirty="0">
                <a:solidFill>
                  <a:srgbClr val="FF0000"/>
                </a:solidFill>
              </a:rPr>
              <a:t>3</a:t>
            </a:r>
            <a:r>
              <a:rPr lang="zh-CN" altLang="en-US" b="1" dirty="0">
                <a:solidFill>
                  <a:srgbClr val="FF0000"/>
                </a:solidFill>
              </a:rPr>
              <a:t>个月</a:t>
            </a:r>
            <a:r>
              <a:rPr lang="zh-CN" altLang="en-US" b="1" dirty="0"/>
              <a:t>时随访 </a:t>
            </a:r>
            <a:endParaRPr lang="zh-CN" altLang="en-US"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Rectangle 2"/>
          <p:cNvSpPr>
            <a:spLocks noGrp="1"/>
          </p:cNvSpPr>
          <p:nvPr>
            <p:ph type="title"/>
          </p:nvPr>
        </p:nvSpPr>
        <p:spPr/>
        <p:txBody>
          <a:bodyPr vert="horz" wrap="square" lIns="91440" tIns="45720" rIns="91440" bIns="45720" anchor="ctr" anchorCtr="0"/>
          <a:p>
            <a:pPr eaLnBrk="1" hangingPunct="1"/>
            <a:r>
              <a:rPr lang="zh-CN" altLang="en-US" b="1" dirty="0"/>
              <a:t>三、服务流程</a:t>
            </a:r>
            <a:endParaRPr lang="zh-CN" altLang="en-US" b="1" dirty="0"/>
          </a:p>
        </p:txBody>
      </p:sp>
      <p:sp>
        <p:nvSpPr>
          <p:cNvPr id="50179" name="Rectangle 3"/>
          <p:cNvSpPr>
            <a:spLocks noGrp="1"/>
          </p:cNvSpPr>
          <p:nvPr>
            <p:ph idx="1"/>
          </p:nvPr>
        </p:nvSpPr>
        <p:spPr/>
        <p:txBody>
          <a:bodyPr vert="horz" wrap="square" lIns="91440" tIns="45720" rIns="91440" bIns="45720" anchor="t" anchorCtr="0"/>
          <a:p>
            <a:pPr eaLnBrk="1" hangingPunct="1">
              <a:lnSpc>
                <a:spcPct val="90000"/>
              </a:lnSpc>
            </a:pPr>
            <a:r>
              <a:rPr lang="en-US" altLang="zh-CN" sz="2800" b="1" dirty="0"/>
              <a:t>2</a:t>
            </a:r>
            <a:r>
              <a:rPr lang="zh-CN" altLang="en-US" sz="2800" b="1" dirty="0"/>
              <a:t>、病情基本稳定：</a:t>
            </a:r>
            <a:endParaRPr lang="zh-CN" altLang="en-US" sz="2800" b="1" dirty="0"/>
          </a:p>
          <a:p>
            <a:pPr eaLnBrk="1" hangingPunct="1">
              <a:lnSpc>
                <a:spcPct val="90000"/>
              </a:lnSpc>
            </a:pPr>
            <a:r>
              <a:rPr lang="zh-CN" altLang="en-US" sz="2800" b="1" dirty="0"/>
              <a:t>危险性为</a:t>
            </a:r>
            <a:r>
              <a:rPr lang="en-US" altLang="zh-CN" sz="2800" b="1" dirty="0"/>
              <a:t>1~2</a:t>
            </a:r>
            <a:r>
              <a:rPr lang="zh-CN" altLang="en-US" sz="2800" b="1" dirty="0"/>
              <a:t>级，精神症状、自知力、社会功能至少有一方面较差。</a:t>
            </a:r>
            <a:endParaRPr lang="zh-CN" altLang="en-US" sz="2800" b="1" dirty="0"/>
          </a:p>
          <a:p>
            <a:pPr eaLnBrk="1" hangingPunct="1">
              <a:lnSpc>
                <a:spcPct val="90000"/>
              </a:lnSpc>
            </a:pPr>
            <a:endParaRPr lang="zh-CN" altLang="en-US" sz="2800" b="1" dirty="0"/>
          </a:p>
          <a:p>
            <a:pPr eaLnBrk="1" hangingPunct="1">
              <a:lnSpc>
                <a:spcPct val="90000"/>
              </a:lnSpc>
            </a:pPr>
            <a:r>
              <a:rPr lang="zh-CN" altLang="en-US" b="1" dirty="0"/>
              <a:t>①</a:t>
            </a:r>
            <a:r>
              <a:rPr lang="zh-CN" altLang="en-US" sz="2800" b="1" dirty="0">
                <a:solidFill>
                  <a:srgbClr val="FF0000"/>
                </a:solidFill>
              </a:rPr>
              <a:t>病情波动：</a:t>
            </a:r>
            <a:r>
              <a:rPr lang="zh-CN" altLang="en-US" sz="2800" b="1" dirty="0"/>
              <a:t>询问是否规律用药</a:t>
            </a:r>
            <a:endParaRPr lang="zh-CN" altLang="en-US" sz="2800" b="1" dirty="0"/>
          </a:p>
          <a:p>
            <a:pPr eaLnBrk="1" hangingPunct="1">
              <a:lnSpc>
                <a:spcPct val="90000"/>
              </a:lnSpc>
            </a:pPr>
            <a:r>
              <a:rPr lang="zh-CN" altLang="en-US" sz="2800" b="1" dirty="0"/>
              <a:t>若规律用药，可在规定剂量范围内调整剂量，必要时与主管或专科医师指导下治疗，</a:t>
            </a:r>
            <a:r>
              <a:rPr lang="en-US" altLang="zh-CN" sz="2800" b="1" dirty="0">
                <a:solidFill>
                  <a:srgbClr val="FF0000"/>
                </a:solidFill>
              </a:rPr>
              <a:t>2</a:t>
            </a:r>
            <a:r>
              <a:rPr lang="zh-CN" altLang="en-US" sz="2800" b="1" dirty="0">
                <a:solidFill>
                  <a:srgbClr val="FF0000"/>
                </a:solidFill>
              </a:rPr>
              <a:t>周</a:t>
            </a:r>
            <a:r>
              <a:rPr lang="zh-CN" altLang="en-US" sz="2800" b="1" dirty="0"/>
              <a:t>时随访。</a:t>
            </a:r>
            <a:r>
              <a:rPr lang="zh-CN" altLang="en-US" sz="2800" dirty="0"/>
              <a:t> </a:t>
            </a:r>
            <a:endParaRPr lang="zh-CN" altLang="en-US" sz="2800" dirty="0"/>
          </a:p>
          <a:p>
            <a:pPr eaLnBrk="1" hangingPunct="1">
              <a:lnSpc>
                <a:spcPct val="90000"/>
              </a:lnSpc>
            </a:pPr>
            <a:endParaRPr lang="zh-CN" altLang="en-US" sz="2800" dirty="0"/>
          </a:p>
          <a:p>
            <a:pPr eaLnBrk="1" hangingPunct="1">
              <a:lnSpc>
                <a:spcPct val="90000"/>
              </a:lnSpc>
            </a:pPr>
            <a:r>
              <a:rPr lang="zh-CN" altLang="en-US" b="1" dirty="0"/>
              <a:t>②</a:t>
            </a:r>
            <a:r>
              <a:rPr lang="zh-CN" altLang="en-US" sz="2800" b="1" dirty="0">
                <a:solidFill>
                  <a:srgbClr val="FF0000"/>
                </a:solidFill>
              </a:rPr>
              <a:t>若病情稳定：</a:t>
            </a:r>
            <a:r>
              <a:rPr lang="zh-CN" altLang="en-US" sz="2800" b="1" dirty="0"/>
              <a:t>执行现方案治疗，</a:t>
            </a:r>
            <a:r>
              <a:rPr lang="en-US" altLang="zh-CN" sz="2800" b="1" dirty="0">
                <a:solidFill>
                  <a:srgbClr val="FF0000"/>
                </a:solidFill>
              </a:rPr>
              <a:t>3</a:t>
            </a:r>
            <a:r>
              <a:rPr lang="zh-CN" altLang="en-US" sz="2800" b="1" dirty="0">
                <a:solidFill>
                  <a:srgbClr val="FF0000"/>
                </a:solidFill>
              </a:rPr>
              <a:t>个月</a:t>
            </a:r>
            <a:r>
              <a:rPr lang="zh-CN" altLang="en-US" sz="2800" b="1" dirty="0"/>
              <a:t>时随访 </a:t>
            </a:r>
            <a:endParaRPr lang="zh-CN" altLang="en-US" sz="2800" b="1"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Rectangle 2"/>
          <p:cNvSpPr>
            <a:spLocks noGrp="1"/>
          </p:cNvSpPr>
          <p:nvPr>
            <p:ph type="title"/>
          </p:nvPr>
        </p:nvSpPr>
        <p:spPr/>
        <p:txBody>
          <a:bodyPr vert="horz" wrap="square" lIns="91440" tIns="45720" rIns="91440" bIns="45720" anchor="ctr" anchorCtr="0"/>
          <a:p>
            <a:pPr eaLnBrk="1" hangingPunct="1"/>
            <a:r>
              <a:rPr lang="zh-CN" altLang="en-US" b="1" dirty="0"/>
              <a:t>三、服务流程</a:t>
            </a:r>
            <a:endParaRPr lang="zh-CN" altLang="en-US" b="1" dirty="0"/>
          </a:p>
        </p:txBody>
      </p:sp>
      <p:sp>
        <p:nvSpPr>
          <p:cNvPr id="51203" name="Rectangle 3"/>
          <p:cNvSpPr>
            <a:spLocks noGrp="1"/>
          </p:cNvSpPr>
          <p:nvPr>
            <p:ph idx="1"/>
          </p:nvPr>
        </p:nvSpPr>
        <p:spPr/>
        <p:txBody>
          <a:bodyPr vert="horz" wrap="square" lIns="91440" tIns="45720" rIns="91440" bIns="45720" anchor="t" anchorCtr="0"/>
          <a:p>
            <a:pPr eaLnBrk="1" hangingPunct="1"/>
            <a:r>
              <a:rPr lang="en-US" altLang="zh-CN" b="1" dirty="0"/>
              <a:t>③</a:t>
            </a:r>
            <a:r>
              <a:rPr lang="zh-CN" altLang="en-US" b="1" dirty="0">
                <a:solidFill>
                  <a:srgbClr val="FF0000"/>
                </a:solidFill>
              </a:rPr>
              <a:t>若处理无效：</a:t>
            </a:r>
            <a:endParaRPr lang="zh-CN" altLang="en-US" b="1" dirty="0"/>
          </a:p>
          <a:p>
            <a:pPr eaLnBrk="1" hangingPunct="1"/>
            <a:endParaRPr lang="zh-CN" altLang="en-US" b="1" dirty="0"/>
          </a:p>
          <a:p>
            <a:pPr eaLnBrk="1" hangingPunct="1"/>
            <a:r>
              <a:rPr lang="zh-CN" altLang="en-US" b="1" dirty="0">
                <a:solidFill>
                  <a:srgbClr val="FF0000"/>
                </a:solidFill>
              </a:rPr>
              <a:t>初次出现药物副作用</a:t>
            </a:r>
            <a:endParaRPr lang="zh-CN" altLang="en-US" b="1" dirty="0">
              <a:solidFill>
                <a:srgbClr val="FF0000"/>
              </a:solidFill>
            </a:endParaRPr>
          </a:p>
          <a:p>
            <a:pPr eaLnBrk="1" hangingPunct="1"/>
            <a:r>
              <a:rPr lang="zh-CN" altLang="en-US" b="1" dirty="0">
                <a:solidFill>
                  <a:srgbClr val="FF0000"/>
                </a:solidFill>
              </a:rPr>
              <a:t>或躯体疾病恶化</a:t>
            </a:r>
            <a:endParaRPr lang="zh-CN" altLang="en-US" b="1" dirty="0">
              <a:solidFill>
                <a:srgbClr val="FF0000"/>
              </a:solidFill>
            </a:endParaRPr>
          </a:p>
          <a:p>
            <a:pPr eaLnBrk="1" hangingPunct="1"/>
            <a:endParaRPr lang="zh-CN" altLang="en-US" b="1" dirty="0"/>
          </a:p>
          <a:p>
            <a:pPr eaLnBrk="1" hangingPunct="1"/>
            <a:r>
              <a:rPr lang="zh-CN" altLang="en-US" b="1" dirty="0"/>
              <a:t>转诊到上级医院，</a:t>
            </a:r>
            <a:r>
              <a:rPr lang="en-US" altLang="zh-CN" b="1" dirty="0">
                <a:solidFill>
                  <a:srgbClr val="FF0000"/>
                </a:solidFill>
              </a:rPr>
              <a:t>2</a:t>
            </a:r>
            <a:r>
              <a:rPr lang="zh-CN" altLang="en-US" b="1" dirty="0">
                <a:solidFill>
                  <a:srgbClr val="FF0000"/>
                </a:solidFill>
              </a:rPr>
              <a:t>周</a:t>
            </a:r>
            <a:r>
              <a:rPr lang="zh-CN" altLang="en-US" b="1" dirty="0"/>
              <a:t>时随访。</a:t>
            </a:r>
            <a:endParaRPr lang="zh-CN" alt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2"/>
          <p:cNvSpPr>
            <a:spLocks noGrp="1"/>
          </p:cNvSpPr>
          <p:nvPr>
            <p:ph type="title"/>
          </p:nvPr>
        </p:nvSpPr>
        <p:spPr/>
        <p:txBody>
          <a:bodyPr vert="horz" wrap="square" lIns="91440" tIns="45720" rIns="91440" bIns="45720" anchor="ctr" anchorCtr="0"/>
          <a:p>
            <a:pPr eaLnBrk="1" hangingPunct="1"/>
            <a:r>
              <a:rPr lang="zh-CN" altLang="en-US" b="1" dirty="0"/>
              <a:t>一、服务对象</a:t>
            </a:r>
            <a:r>
              <a:rPr lang="zh-CN" altLang="en-US" dirty="0"/>
              <a:t> </a:t>
            </a:r>
            <a:endParaRPr lang="zh-CN" altLang="en-US" dirty="0"/>
          </a:p>
        </p:txBody>
      </p:sp>
      <p:sp>
        <p:nvSpPr>
          <p:cNvPr id="6147" name="Rectangle 3"/>
          <p:cNvSpPr>
            <a:spLocks noGrp="1"/>
          </p:cNvSpPr>
          <p:nvPr>
            <p:ph idx="1"/>
          </p:nvPr>
        </p:nvSpPr>
        <p:spPr/>
        <p:txBody>
          <a:bodyPr vert="horz" wrap="square" lIns="91440" tIns="45720" rIns="91440" bIns="45720" anchor="t" anchorCtr="0"/>
          <a:p>
            <a:pPr eaLnBrk="1" hangingPunct="1"/>
            <a:r>
              <a:rPr lang="zh-CN" altLang="en-US" b="1" dirty="0"/>
              <a:t>辖区内常住居民中诊断明确、在家居住的严重精神障碍患者。</a:t>
            </a:r>
            <a:endParaRPr lang="zh-CN" altLang="en-US" b="1" dirty="0"/>
          </a:p>
          <a:p>
            <a:pPr eaLnBrk="1" hangingPunct="1"/>
            <a:endParaRPr lang="zh-CN" altLang="en-US" b="1" dirty="0"/>
          </a:p>
          <a:p>
            <a:pPr eaLnBrk="1" hangingPunct="1"/>
            <a:r>
              <a:rPr lang="zh-CN" altLang="en-US" b="1" dirty="0"/>
              <a:t>诊断部门：</a:t>
            </a:r>
            <a:endParaRPr lang="zh-CN" altLang="en-US" b="1" dirty="0"/>
          </a:p>
          <a:p>
            <a:pPr eaLnBrk="1" hangingPunct="1">
              <a:buNone/>
            </a:pPr>
            <a:r>
              <a:rPr lang="zh-CN" altLang="en-US" b="1" dirty="0"/>
              <a:t>                   精神专科医院</a:t>
            </a:r>
            <a:endParaRPr lang="zh-CN" altLang="en-US" b="1" dirty="0"/>
          </a:p>
          <a:p>
            <a:pPr eaLnBrk="1" hangingPunct="1">
              <a:buNone/>
            </a:pPr>
            <a:r>
              <a:rPr lang="zh-CN" altLang="en-US" b="1" dirty="0"/>
              <a:t>                   综合医院精神科或心理科</a:t>
            </a:r>
            <a:endParaRPr lang="zh-CN" altLang="en-US" b="1"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Rectangle 2"/>
          <p:cNvSpPr>
            <a:spLocks noGrp="1"/>
          </p:cNvSpPr>
          <p:nvPr>
            <p:ph type="title"/>
          </p:nvPr>
        </p:nvSpPr>
        <p:spPr/>
        <p:txBody>
          <a:bodyPr vert="horz" wrap="square" lIns="91440" tIns="45720" rIns="91440" bIns="45720" anchor="ctr" anchorCtr="0"/>
          <a:p>
            <a:pPr eaLnBrk="1" hangingPunct="1"/>
            <a:r>
              <a:rPr lang="zh-CN" altLang="en-US" b="1" dirty="0"/>
              <a:t>三、服务流程</a:t>
            </a:r>
            <a:endParaRPr lang="zh-CN" altLang="en-US" b="1" dirty="0"/>
          </a:p>
        </p:txBody>
      </p:sp>
      <p:sp>
        <p:nvSpPr>
          <p:cNvPr id="52227" name="Rectangle 3"/>
          <p:cNvSpPr>
            <a:spLocks noGrp="1"/>
          </p:cNvSpPr>
          <p:nvPr>
            <p:ph idx="1"/>
          </p:nvPr>
        </p:nvSpPr>
        <p:spPr/>
        <p:txBody>
          <a:bodyPr vert="horz" wrap="square" lIns="91440" tIns="45720" rIns="91440" bIns="45720" anchor="t" anchorCtr="0"/>
          <a:p>
            <a:pPr eaLnBrk="1" hangingPunct="1"/>
            <a:r>
              <a:rPr lang="en-US" altLang="zh-CN" b="1" dirty="0"/>
              <a:t>3</a:t>
            </a:r>
            <a:r>
              <a:rPr lang="zh-CN" altLang="en-US" b="1" dirty="0"/>
              <a:t>、病情不稳定：</a:t>
            </a:r>
            <a:endParaRPr lang="zh-CN" altLang="en-US" b="1" dirty="0"/>
          </a:p>
          <a:p>
            <a:pPr eaLnBrk="1" hangingPunct="1"/>
            <a:endParaRPr lang="zh-CN" altLang="en-US" b="1" dirty="0"/>
          </a:p>
          <a:p>
            <a:pPr eaLnBrk="1" hangingPunct="1"/>
            <a:r>
              <a:rPr lang="zh-CN" altLang="en-US" b="1" dirty="0"/>
              <a:t>危险性为</a:t>
            </a:r>
            <a:r>
              <a:rPr lang="en-US" altLang="zh-CN" b="1" dirty="0"/>
              <a:t>3~5</a:t>
            </a:r>
            <a:r>
              <a:rPr lang="zh-CN" altLang="en-US" b="1" dirty="0"/>
              <a:t>级，精神病症状明显，自知力缺乏，有严重药物不良反应或严重躯体疾病。</a:t>
            </a:r>
            <a:endParaRPr lang="zh-CN" altLang="en-US" b="1" dirty="0"/>
          </a:p>
          <a:p>
            <a:pPr eaLnBrk="1" hangingPunct="1"/>
            <a:endParaRPr lang="zh-CN" altLang="en-US" b="1" dirty="0"/>
          </a:p>
          <a:p>
            <a:pPr eaLnBrk="1" hangingPunct="1"/>
            <a:r>
              <a:rPr lang="zh-CN" altLang="en-US" b="1" dirty="0"/>
              <a:t>对症处理后立即转诊到上级医院，</a:t>
            </a:r>
            <a:r>
              <a:rPr lang="en-US" altLang="zh-CN" b="1" dirty="0">
                <a:solidFill>
                  <a:srgbClr val="FF0000"/>
                </a:solidFill>
              </a:rPr>
              <a:t>2</a:t>
            </a:r>
            <a:r>
              <a:rPr lang="zh-CN" altLang="en-US" b="1" dirty="0">
                <a:solidFill>
                  <a:srgbClr val="FF0000"/>
                </a:solidFill>
              </a:rPr>
              <a:t>周内</a:t>
            </a:r>
            <a:r>
              <a:rPr lang="zh-CN" altLang="en-US" b="1" dirty="0"/>
              <a:t>随访。</a:t>
            </a:r>
            <a:endParaRPr lang="zh-CN" altLang="en-US" b="1"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Rectangle 2"/>
          <p:cNvSpPr>
            <a:spLocks noGrp="1"/>
          </p:cNvSpPr>
          <p:nvPr>
            <p:ph type="title"/>
          </p:nvPr>
        </p:nvSpPr>
        <p:spPr/>
        <p:txBody>
          <a:bodyPr vert="horz" wrap="square" lIns="91440" tIns="45720" rIns="91440" bIns="45720" anchor="ctr" anchorCtr="0"/>
          <a:p>
            <a:pPr eaLnBrk="1" hangingPunct="1"/>
            <a:r>
              <a:rPr lang="zh-CN" altLang="en-US" b="1" dirty="0"/>
              <a:t>三、服务流程</a:t>
            </a:r>
            <a:endParaRPr lang="zh-CN" altLang="en-US" b="1" dirty="0"/>
          </a:p>
        </p:txBody>
      </p:sp>
      <p:sp>
        <p:nvSpPr>
          <p:cNvPr id="53251" name="Rectangle 3"/>
          <p:cNvSpPr>
            <a:spLocks noGrp="1"/>
          </p:cNvSpPr>
          <p:nvPr>
            <p:ph idx="1"/>
          </p:nvPr>
        </p:nvSpPr>
        <p:spPr/>
        <p:txBody>
          <a:bodyPr vert="horz" wrap="square" lIns="91440" tIns="45720" rIns="91440" bIns="45720" anchor="t" anchorCtr="0"/>
          <a:p>
            <a:pPr eaLnBrk="1" hangingPunct="1">
              <a:lnSpc>
                <a:spcPct val="150000"/>
              </a:lnSpc>
            </a:pPr>
            <a:r>
              <a:rPr lang="zh-CN" altLang="en-US" b="1" dirty="0">
                <a:solidFill>
                  <a:srgbClr val="FF0000"/>
                </a:solidFill>
              </a:rPr>
              <a:t>（三）指导</a:t>
            </a:r>
            <a:endParaRPr lang="zh-CN" altLang="en-US" b="1" dirty="0">
              <a:solidFill>
                <a:srgbClr val="FF0000"/>
              </a:solidFill>
            </a:endParaRPr>
          </a:p>
          <a:p>
            <a:pPr eaLnBrk="1" hangingPunct="1">
              <a:lnSpc>
                <a:spcPct val="150000"/>
              </a:lnSpc>
            </a:pPr>
            <a:r>
              <a:rPr lang="zh-CN" altLang="zh-CN" b="1" dirty="0"/>
              <a:t>每次随访根据患者病情的控制情况，对患者及其家属进行有针对性的</a:t>
            </a:r>
            <a:r>
              <a:rPr lang="zh-CN" altLang="zh-CN" b="1" dirty="0">
                <a:solidFill>
                  <a:srgbClr val="FF0000"/>
                </a:solidFill>
              </a:rPr>
              <a:t>健康教育</a:t>
            </a:r>
            <a:r>
              <a:rPr lang="zh-CN" altLang="zh-CN" b="1" dirty="0"/>
              <a:t>和生活技能训练等方面的</a:t>
            </a:r>
            <a:r>
              <a:rPr lang="zh-CN" altLang="zh-CN" b="1" dirty="0">
                <a:solidFill>
                  <a:srgbClr val="FF0000"/>
                </a:solidFill>
              </a:rPr>
              <a:t>康复指导</a:t>
            </a:r>
            <a:r>
              <a:rPr lang="zh-CN" altLang="zh-CN" b="1" dirty="0"/>
              <a:t>，对家属提供</a:t>
            </a:r>
            <a:r>
              <a:rPr lang="zh-CN" altLang="zh-CN" b="1" dirty="0">
                <a:solidFill>
                  <a:srgbClr val="FF0000"/>
                </a:solidFill>
              </a:rPr>
              <a:t>心理支持</a:t>
            </a:r>
            <a:r>
              <a:rPr lang="zh-CN" altLang="zh-CN" b="1" dirty="0"/>
              <a:t>和帮助。</a:t>
            </a:r>
            <a:endParaRPr lang="zh-CN" altLang="en-US" b="1"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Rectangle 2"/>
          <p:cNvSpPr>
            <a:spLocks noGrp="1"/>
          </p:cNvSpPr>
          <p:nvPr>
            <p:ph type="title"/>
          </p:nvPr>
        </p:nvSpPr>
        <p:spPr/>
        <p:txBody>
          <a:bodyPr vert="horz" wrap="square" lIns="91440" tIns="45720" rIns="91440" bIns="45720" anchor="ctr" anchorCtr="0"/>
          <a:p>
            <a:pPr eaLnBrk="1" hangingPunct="1"/>
            <a:r>
              <a:rPr lang="zh-CN" altLang="en-US" b="1" dirty="0"/>
              <a:t>精神障碍健康教育</a:t>
            </a:r>
            <a:r>
              <a:rPr lang="en-US" altLang="zh-CN" b="1" dirty="0"/>
              <a:t>----</a:t>
            </a:r>
            <a:r>
              <a:rPr lang="zh-CN" altLang="en-US" b="1" dirty="0"/>
              <a:t>诱因</a:t>
            </a:r>
            <a:endParaRPr lang="zh-CN" altLang="en-US" b="1" dirty="0"/>
          </a:p>
        </p:txBody>
      </p:sp>
      <p:sp>
        <p:nvSpPr>
          <p:cNvPr id="54275" name="Rectangle 3"/>
          <p:cNvSpPr>
            <a:spLocks noGrp="1"/>
          </p:cNvSpPr>
          <p:nvPr>
            <p:ph idx="1"/>
          </p:nvPr>
        </p:nvSpPr>
        <p:spPr/>
        <p:txBody>
          <a:bodyPr vert="horz" wrap="square" lIns="91440" tIns="45720" rIns="91440" bIns="45720" anchor="t" anchorCtr="0"/>
          <a:p>
            <a:pPr eaLnBrk="1" hangingPunct="1"/>
            <a:r>
              <a:rPr lang="zh-CN" altLang="en-US" b="1" dirty="0"/>
              <a:t>一、遗传因素</a:t>
            </a:r>
            <a:endParaRPr lang="zh-CN" altLang="en-US" b="1" dirty="0"/>
          </a:p>
          <a:p>
            <a:pPr eaLnBrk="1" hangingPunct="1"/>
            <a:r>
              <a:rPr lang="zh-CN" altLang="en-US" b="1" dirty="0"/>
              <a:t>二、幼年时期的脑外伤、重大疾病（反复高热抽搐、严重的脑炎、肺炎、中毒性痢疾）</a:t>
            </a:r>
            <a:endParaRPr lang="zh-CN" altLang="en-US" b="1" dirty="0"/>
          </a:p>
          <a:p>
            <a:pPr eaLnBrk="1" hangingPunct="1"/>
            <a:r>
              <a:rPr lang="zh-CN" altLang="en-US" b="1" dirty="0"/>
              <a:t>三、幼年的心灵创伤（</a:t>
            </a:r>
            <a:r>
              <a:rPr lang="en-US" altLang="zh-CN" b="1" dirty="0"/>
              <a:t>0—6</a:t>
            </a:r>
            <a:r>
              <a:rPr lang="zh-CN" altLang="en-US" b="1" dirty="0"/>
              <a:t>岁被遗弃、长期父母不和家庭紧张）</a:t>
            </a:r>
            <a:endParaRPr lang="zh-CN" altLang="en-US"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Rectangle 2"/>
          <p:cNvSpPr>
            <a:spLocks noGrp="1"/>
          </p:cNvSpPr>
          <p:nvPr>
            <p:ph type="title"/>
          </p:nvPr>
        </p:nvSpPr>
        <p:spPr/>
        <p:txBody>
          <a:bodyPr vert="horz" wrap="square" lIns="91440" tIns="45720" rIns="91440" bIns="45720" anchor="ctr" anchorCtr="0"/>
          <a:p>
            <a:pPr eaLnBrk="1" hangingPunct="1"/>
            <a:r>
              <a:rPr lang="zh-CN" altLang="en-US" b="1" dirty="0"/>
              <a:t>精神障碍健康教育</a:t>
            </a:r>
            <a:r>
              <a:rPr lang="en-US" altLang="zh-CN" b="1" dirty="0"/>
              <a:t>----</a:t>
            </a:r>
            <a:r>
              <a:rPr lang="zh-CN" altLang="en-US" b="1" dirty="0"/>
              <a:t>诱因</a:t>
            </a:r>
            <a:endParaRPr lang="zh-CN" altLang="en-US" b="1" dirty="0"/>
          </a:p>
        </p:txBody>
      </p:sp>
      <p:sp>
        <p:nvSpPr>
          <p:cNvPr id="55299" name="Rectangle 3"/>
          <p:cNvSpPr>
            <a:spLocks noGrp="1"/>
          </p:cNvSpPr>
          <p:nvPr>
            <p:ph idx="1"/>
          </p:nvPr>
        </p:nvSpPr>
        <p:spPr/>
        <p:txBody>
          <a:bodyPr vert="horz" wrap="square" lIns="91440" tIns="45720" rIns="91440" bIns="45720" anchor="t" anchorCtr="0"/>
          <a:p>
            <a:pPr eaLnBrk="1" hangingPunct="1">
              <a:lnSpc>
                <a:spcPct val="90000"/>
              </a:lnSpc>
            </a:pPr>
            <a:r>
              <a:rPr lang="zh-CN" altLang="en-US" b="1" dirty="0"/>
              <a:t>四、从小到大性格有问题的人</a:t>
            </a:r>
            <a:endParaRPr lang="zh-CN" altLang="en-US" b="1" dirty="0"/>
          </a:p>
          <a:p>
            <a:pPr eaLnBrk="1" hangingPunct="1">
              <a:lnSpc>
                <a:spcPct val="90000"/>
              </a:lnSpc>
            </a:pPr>
            <a:r>
              <a:rPr lang="en-US" altLang="zh-CN" b="1" dirty="0"/>
              <a:t>1</a:t>
            </a:r>
            <a:r>
              <a:rPr lang="zh-CN" altLang="en-US" b="1" dirty="0"/>
              <a:t>、性格暴躁</a:t>
            </a:r>
            <a:endParaRPr lang="zh-CN" altLang="en-US" b="1" dirty="0"/>
          </a:p>
          <a:p>
            <a:pPr eaLnBrk="1" hangingPunct="1">
              <a:lnSpc>
                <a:spcPct val="90000"/>
              </a:lnSpc>
            </a:pPr>
            <a:r>
              <a:rPr lang="en-US" altLang="zh-CN" b="1" dirty="0"/>
              <a:t>2</a:t>
            </a:r>
            <a:r>
              <a:rPr lang="zh-CN" altLang="en-US" b="1" dirty="0"/>
              <a:t>、情绪不稳定</a:t>
            </a:r>
            <a:endParaRPr lang="zh-CN" altLang="en-US" b="1" dirty="0"/>
          </a:p>
          <a:p>
            <a:pPr eaLnBrk="1" hangingPunct="1">
              <a:lnSpc>
                <a:spcPct val="90000"/>
              </a:lnSpc>
            </a:pPr>
            <a:r>
              <a:rPr lang="en-US" altLang="zh-CN" b="1" dirty="0"/>
              <a:t>3</a:t>
            </a:r>
            <a:r>
              <a:rPr lang="zh-CN" altLang="en-US" b="1" dirty="0"/>
              <a:t>、爱吹牛</a:t>
            </a:r>
            <a:endParaRPr lang="zh-CN" altLang="en-US" b="1" dirty="0"/>
          </a:p>
          <a:p>
            <a:pPr eaLnBrk="1" hangingPunct="1">
              <a:lnSpc>
                <a:spcPct val="90000"/>
              </a:lnSpc>
            </a:pPr>
            <a:r>
              <a:rPr lang="en-US" altLang="zh-CN" b="1" dirty="0"/>
              <a:t>4</a:t>
            </a:r>
            <a:r>
              <a:rPr lang="zh-CN" altLang="en-US" b="1" dirty="0"/>
              <a:t>、经常自杀</a:t>
            </a:r>
            <a:endParaRPr lang="zh-CN" altLang="en-US" b="1" dirty="0"/>
          </a:p>
          <a:p>
            <a:pPr eaLnBrk="1" hangingPunct="1">
              <a:lnSpc>
                <a:spcPct val="90000"/>
              </a:lnSpc>
            </a:pPr>
            <a:r>
              <a:rPr lang="en-US" altLang="zh-CN" b="1" dirty="0"/>
              <a:t>5</a:t>
            </a:r>
            <a:r>
              <a:rPr lang="zh-CN" altLang="en-US" b="1" dirty="0"/>
              <a:t>、胆小，一惊一乍</a:t>
            </a:r>
            <a:endParaRPr lang="zh-CN" altLang="en-US" b="1" dirty="0"/>
          </a:p>
          <a:p>
            <a:pPr eaLnBrk="1" hangingPunct="1">
              <a:lnSpc>
                <a:spcPct val="90000"/>
              </a:lnSpc>
            </a:pPr>
            <a:r>
              <a:rPr lang="en-US" altLang="zh-CN" b="1" dirty="0"/>
              <a:t>6</a:t>
            </a:r>
            <a:r>
              <a:rPr lang="zh-CN" altLang="en-US" b="1" dirty="0"/>
              <a:t>、对自然现象恐惧（打雷闪电、刮风下雨、红白喜事）</a:t>
            </a:r>
            <a:endParaRPr lang="zh-CN" altLang="en-US"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Rectangle 2"/>
          <p:cNvSpPr>
            <a:spLocks noGrp="1"/>
          </p:cNvSpPr>
          <p:nvPr>
            <p:ph type="title"/>
          </p:nvPr>
        </p:nvSpPr>
        <p:spPr/>
        <p:txBody>
          <a:bodyPr vert="horz" wrap="square" lIns="91440" tIns="45720" rIns="91440" bIns="45720" anchor="ctr" anchorCtr="0"/>
          <a:p>
            <a:pPr eaLnBrk="1" hangingPunct="1"/>
            <a:r>
              <a:rPr lang="zh-CN" altLang="en-US" b="1" dirty="0"/>
              <a:t>精神障碍健康教育</a:t>
            </a:r>
            <a:r>
              <a:rPr lang="en-US" altLang="zh-CN" b="1" dirty="0"/>
              <a:t>----</a:t>
            </a:r>
            <a:r>
              <a:rPr lang="zh-CN" altLang="en-US" b="1" dirty="0"/>
              <a:t>诱因</a:t>
            </a:r>
            <a:endParaRPr lang="zh-CN" altLang="en-US" b="1" dirty="0"/>
          </a:p>
        </p:txBody>
      </p:sp>
      <p:sp>
        <p:nvSpPr>
          <p:cNvPr id="56323" name="Rectangle 3"/>
          <p:cNvSpPr>
            <a:spLocks noGrp="1"/>
          </p:cNvSpPr>
          <p:nvPr>
            <p:ph idx="1"/>
          </p:nvPr>
        </p:nvSpPr>
        <p:spPr/>
        <p:txBody>
          <a:bodyPr vert="horz" wrap="square" lIns="91440" tIns="45720" rIns="91440" bIns="45720" anchor="t" anchorCtr="0"/>
          <a:p>
            <a:pPr eaLnBrk="1" hangingPunct="1"/>
            <a:r>
              <a:rPr lang="zh-CN" altLang="en-US" b="1" dirty="0"/>
              <a:t>五、不良生活习惯</a:t>
            </a:r>
            <a:endParaRPr lang="zh-CN" altLang="en-US" b="1" dirty="0"/>
          </a:p>
          <a:p>
            <a:pPr eaLnBrk="1" hangingPunct="1"/>
            <a:endParaRPr lang="zh-CN" altLang="en-US" b="1" dirty="0"/>
          </a:p>
          <a:p>
            <a:pPr eaLnBrk="1" hangingPunct="1"/>
            <a:r>
              <a:rPr lang="en-US" altLang="zh-CN" b="1" dirty="0"/>
              <a:t>1</a:t>
            </a:r>
            <a:r>
              <a:rPr lang="zh-CN" altLang="en-US" b="1" dirty="0"/>
              <a:t>、饮酒</a:t>
            </a:r>
            <a:endParaRPr lang="zh-CN" altLang="en-US" b="1" dirty="0"/>
          </a:p>
          <a:p>
            <a:pPr eaLnBrk="1" hangingPunct="1"/>
            <a:r>
              <a:rPr lang="en-US" altLang="zh-CN" b="1" dirty="0"/>
              <a:t>2</a:t>
            </a:r>
            <a:r>
              <a:rPr lang="zh-CN" altLang="en-US" b="1" dirty="0"/>
              <a:t>、长期吸烟、吸毒</a:t>
            </a:r>
            <a:endParaRPr lang="zh-CN" altLang="en-US" b="1" dirty="0"/>
          </a:p>
          <a:p>
            <a:pPr eaLnBrk="1" hangingPunct="1"/>
            <a:r>
              <a:rPr lang="en-US" altLang="zh-CN" b="1" dirty="0"/>
              <a:t>3</a:t>
            </a:r>
            <a:r>
              <a:rPr lang="zh-CN" altLang="en-US" b="1" dirty="0"/>
              <a:t>、熬夜上网</a:t>
            </a:r>
            <a:endParaRPr lang="zh-CN" altLang="en-US" b="1" dirty="0"/>
          </a:p>
          <a:p>
            <a:pPr eaLnBrk="1" hangingPunct="1"/>
            <a:r>
              <a:rPr lang="en-US" altLang="zh-CN" b="1" dirty="0"/>
              <a:t>4</a:t>
            </a:r>
            <a:r>
              <a:rPr lang="zh-CN" altLang="en-US" b="1" dirty="0"/>
              <a:t>、赌博</a:t>
            </a:r>
            <a:endParaRPr lang="zh-CN" altLang="en-US" b="1"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Rectangle 2"/>
          <p:cNvSpPr>
            <a:spLocks noGrp="1"/>
          </p:cNvSpPr>
          <p:nvPr>
            <p:ph type="title"/>
          </p:nvPr>
        </p:nvSpPr>
        <p:spPr/>
        <p:txBody>
          <a:bodyPr vert="horz" wrap="square" lIns="91440" tIns="45720" rIns="91440" bIns="45720" anchor="ctr" anchorCtr="0"/>
          <a:p>
            <a:pPr eaLnBrk="1" hangingPunct="1"/>
            <a:r>
              <a:rPr lang="zh-CN" altLang="en-US" b="1" dirty="0"/>
              <a:t>精神障碍健康教育</a:t>
            </a:r>
            <a:r>
              <a:rPr lang="en-US" altLang="zh-CN" b="1" dirty="0"/>
              <a:t>----</a:t>
            </a:r>
            <a:r>
              <a:rPr lang="zh-CN" altLang="en-US" b="1" dirty="0"/>
              <a:t>复发征兆</a:t>
            </a:r>
            <a:endParaRPr lang="zh-CN" altLang="en-US" b="1" dirty="0"/>
          </a:p>
        </p:txBody>
      </p:sp>
      <p:sp>
        <p:nvSpPr>
          <p:cNvPr id="57347" name="Rectangle 3"/>
          <p:cNvSpPr>
            <a:spLocks noGrp="1"/>
          </p:cNvSpPr>
          <p:nvPr>
            <p:ph idx="1"/>
          </p:nvPr>
        </p:nvSpPr>
        <p:spPr/>
        <p:txBody>
          <a:bodyPr vert="horz" wrap="square" lIns="91440" tIns="45720" rIns="91440" bIns="45720" anchor="t" anchorCtr="0"/>
          <a:p>
            <a:pPr eaLnBrk="1" hangingPunct="1"/>
            <a:r>
              <a:rPr lang="en-US" altLang="zh-CN" b="1" dirty="0"/>
              <a:t>1</a:t>
            </a:r>
            <a:r>
              <a:rPr lang="zh-CN" altLang="en-US" b="1" dirty="0"/>
              <a:t>、不和医生联系</a:t>
            </a:r>
            <a:endParaRPr lang="zh-CN" altLang="en-US" b="1" dirty="0"/>
          </a:p>
          <a:p>
            <a:pPr eaLnBrk="1" hangingPunct="1"/>
            <a:r>
              <a:rPr lang="en-US" altLang="zh-CN" b="1" dirty="0"/>
              <a:t>2</a:t>
            </a:r>
            <a:r>
              <a:rPr lang="zh-CN" altLang="en-US" b="1" dirty="0"/>
              <a:t>、出现失眠</a:t>
            </a:r>
            <a:endParaRPr lang="zh-CN" altLang="en-US" b="1" dirty="0"/>
          </a:p>
          <a:p>
            <a:pPr eaLnBrk="1" hangingPunct="1"/>
            <a:r>
              <a:rPr lang="en-US" altLang="zh-CN" b="1" dirty="0"/>
              <a:t>3</a:t>
            </a:r>
            <a:r>
              <a:rPr lang="zh-CN" altLang="en-US" b="1" dirty="0"/>
              <a:t>、容易发脾气</a:t>
            </a:r>
            <a:endParaRPr lang="zh-CN" altLang="en-US" b="1" dirty="0"/>
          </a:p>
          <a:p>
            <a:pPr eaLnBrk="1" hangingPunct="1"/>
            <a:endParaRPr lang="zh-CN" altLang="en-US" b="1" dirty="0"/>
          </a:p>
          <a:p>
            <a:pPr eaLnBrk="1" hangingPunct="1"/>
            <a:r>
              <a:rPr lang="en-US" altLang="zh-CN" b="1" dirty="0"/>
              <a:t>4</a:t>
            </a:r>
            <a:r>
              <a:rPr lang="zh-CN" altLang="en-US" b="1" dirty="0"/>
              <a:t>、幻觉、妄想症状又出现</a:t>
            </a:r>
            <a:endParaRPr lang="zh-CN" altLang="en-US" b="1"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Rectangle 2"/>
          <p:cNvSpPr>
            <a:spLocks noGrp="1"/>
          </p:cNvSpPr>
          <p:nvPr>
            <p:ph type="title"/>
          </p:nvPr>
        </p:nvSpPr>
        <p:spPr/>
        <p:txBody>
          <a:bodyPr vert="horz" wrap="square" lIns="91440" tIns="45720" rIns="91440" bIns="45720" anchor="ctr" anchorCtr="0"/>
          <a:p>
            <a:pPr eaLnBrk="1" hangingPunct="1"/>
            <a:r>
              <a:rPr lang="zh-CN" altLang="en-US" b="1" dirty="0"/>
              <a:t>精神障碍健康教育</a:t>
            </a:r>
            <a:r>
              <a:rPr lang="en-US" altLang="zh-CN" b="1" dirty="0"/>
              <a:t>----</a:t>
            </a:r>
            <a:r>
              <a:rPr lang="zh-CN" altLang="en-US" b="1" dirty="0"/>
              <a:t>康复指导</a:t>
            </a:r>
            <a:endParaRPr lang="zh-CN" altLang="en-US" b="1" dirty="0"/>
          </a:p>
        </p:txBody>
      </p:sp>
      <p:sp>
        <p:nvSpPr>
          <p:cNvPr id="58371" name="Rectangle 3"/>
          <p:cNvSpPr>
            <a:spLocks noGrp="1"/>
          </p:cNvSpPr>
          <p:nvPr>
            <p:ph idx="1"/>
          </p:nvPr>
        </p:nvSpPr>
        <p:spPr/>
        <p:txBody>
          <a:bodyPr vert="horz" wrap="square" lIns="91440" tIns="45720" rIns="91440" bIns="45720" anchor="t" anchorCtr="0"/>
          <a:p>
            <a:pPr eaLnBrk="1" hangingPunct="1"/>
            <a:r>
              <a:rPr lang="zh-CN" altLang="en-US" b="1" dirty="0"/>
              <a:t>积极治疗疾病</a:t>
            </a:r>
            <a:endParaRPr lang="zh-CN" altLang="en-US" b="1" dirty="0"/>
          </a:p>
          <a:p>
            <a:pPr eaLnBrk="1" hangingPunct="1"/>
            <a:r>
              <a:rPr lang="zh-CN" altLang="en-US" b="1" dirty="0"/>
              <a:t>改变不良生活习惯</a:t>
            </a:r>
            <a:endParaRPr lang="zh-CN" altLang="en-US" b="1" dirty="0"/>
          </a:p>
          <a:p>
            <a:pPr eaLnBrk="1" hangingPunct="1"/>
            <a:r>
              <a:rPr lang="zh-CN" altLang="en-US" b="1" dirty="0"/>
              <a:t>改变不良个性</a:t>
            </a:r>
            <a:endParaRPr lang="zh-CN" altLang="en-US" b="1" dirty="0"/>
          </a:p>
          <a:p>
            <a:pPr eaLnBrk="1" hangingPunct="1"/>
            <a:r>
              <a:rPr lang="zh-CN" altLang="en-US" b="1" dirty="0"/>
              <a:t>锻炼反应应激能力</a:t>
            </a:r>
            <a:endParaRPr lang="zh-CN" altLang="en-US" b="1" dirty="0"/>
          </a:p>
          <a:p>
            <a:pPr eaLnBrk="1" hangingPunct="1"/>
            <a:r>
              <a:rPr lang="zh-CN" altLang="en-US" b="1" dirty="0"/>
              <a:t>长期服药、定期复查</a:t>
            </a:r>
            <a:endParaRPr lang="zh-CN" altLang="en-US" b="1" dirty="0"/>
          </a:p>
          <a:p>
            <a:pPr eaLnBrk="1" hangingPunct="1"/>
            <a:endParaRPr lang="en-US" altLang="zh-CN" b="1"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Rectangle 2"/>
          <p:cNvSpPr>
            <a:spLocks noGrp="1"/>
          </p:cNvSpPr>
          <p:nvPr>
            <p:ph type="title"/>
          </p:nvPr>
        </p:nvSpPr>
        <p:spPr/>
        <p:txBody>
          <a:bodyPr vert="horz" wrap="square" lIns="91440" tIns="45720" rIns="91440" bIns="45720" anchor="ctr" anchorCtr="0"/>
          <a:p>
            <a:pPr eaLnBrk="1" hangingPunct="1"/>
            <a:r>
              <a:rPr lang="zh-CN" altLang="en-US" b="1" dirty="0"/>
              <a:t>四、服务要求</a:t>
            </a:r>
            <a:endParaRPr lang="zh-CN" altLang="en-US" b="1" dirty="0"/>
          </a:p>
        </p:txBody>
      </p:sp>
      <p:sp>
        <p:nvSpPr>
          <p:cNvPr id="59395" name="Rectangle 3"/>
          <p:cNvSpPr>
            <a:spLocks noGrp="1"/>
          </p:cNvSpPr>
          <p:nvPr>
            <p:ph idx="1"/>
          </p:nvPr>
        </p:nvSpPr>
        <p:spPr>
          <a:xfrm>
            <a:off x="457200" y="1600200"/>
            <a:ext cx="8229600" cy="4876800"/>
          </a:xfrm>
        </p:spPr>
        <p:txBody>
          <a:bodyPr vert="horz" wrap="square" lIns="91440" tIns="45720" rIns="91440" bIns="45720" anchor="t" anchorCtr="0"/>
          <a:p>
            <a:pPr eaLnBrk="1" hangingPunct="1">
              <a:lnSpc>
                <a:spcPct val="90000"/>
              </a:lnSpc>
            </a:pPr>
            <a:r>
              <a:rPr lang="en-US" altLang="zh-CN" b="1" dirty="0"/>
              <a:t>1</a:t>
            </a:r>
            <a:r>
              <a:rPr lang="zh-CN" altLang="en-US" b="1" dirty="0"/>
              <a:t>、配备接受过严重精神管理培训的专（兼）职人员。开展本规范规定的健康管理工作。</a:t>
            </a:r>
            <a:endParaRPr lang="zh-CN" altLang="en-US" b="1" dirty="0"/>
          </a:p>
          <a:p>
            <a:pPr eaLnBrk="1" hangingPunct="1">
              <a:lnSpc>
                <a:spcPct val="90000"/>
              </a:lnSpc>
            </a:pPr>
            <a:r>
              <a:rPr lang="en-US" altLang="zh-CN" b="1" dirty="0"/>
              <a:t>2</a:t>
            </a:r>
            <a:r>
              <a:rPr lang="zh-CN" altLang="en-US" b="1" dirty="0"/>
              <a:t>、与相关部门加强联系，及时为新发现的严重精神障碍患者建立健康档案并根据情况及时更新。</a:t>
            </a:r>
            <a:endParaRPr lang="zh-CN" altLang="en-US" b="1" dirty="0"/>
          </a:p>
          <a:p>
            <a:pPr eaLnBrk="1" hangingPunct="1">
              <a:lnSpc>
                <a:spcPct val="90000"/>
              </a:lnSpc>
            </a:pPr>
            <a:r>
              <a:rPr lang="en-US" altLang="zh-CN" b="1" dirty="0"/>
              <a:t>3</a:t>
            </a:r>
            <a:r>
              <a:rPr lang="zh-CN" altLang="en-US" b="1" dirty="0"/>
              <a:t>、随访</a:t>
            </a:r>
            <a:endParaRPr lang="zh-CN" altLang="en-US" b="1" dirty="0"/>
          </a:p>
          <a:p>
            <a:pPr eaLnBrk="1" hangingPunct="1">
              <a:lnSpc>
                <a:spcPct val="90000"/>
              </a:lnSpc>
            </a:pPr>
            <a:r>
              <a:rPr lang="en-US" altLang="zh-CN" b="1" dirty="0"/>
              <a:t>4</a:t>
            </a:r>
            <a:r>
              <a:rPr lang="zh-CN" altLang="en-US" b="1" dirty="0"/>
              <a:t>、加强宣传，鼓励和帮助患者进行社会功能康复训练，指导患者参与社会活动，接受职业训练。</a:t>
            </a:r>
            <a:endParaRPr lang="zh-CN" altLang="en-US" b="1"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Rectangle 2"/>
          <p:cNvSpPr>
            <a:spLocks noGrp="1"/>
          </p:cNvSpPr>
          <p:nvPr>
            <p:ph type="title"/>
          </p:nvPr>
        </p:nvSpPr>
        <p:spPr/>
        <p:txBody>
          <a:bodyPr vert="horz" wrap="square" lIns="91440" tIns="45720" rIns="91440" bIns="45720" anchor="ctr" anchorCtr="0"/>
          <a:p>
            <a:pPr eaLnBrk="1" hangingPunct="1"/>
            <a:r>
              <a:rPr lang="zh-CN" altLang="en-US" b="1" dirty="0"/>
              <a:t>五、工作指标</a:t>
            </a:r>
            <a:endParaRPr lang="zh-CN" altLang="en-US" b="1" dirty="0"/>
          </a:p>
        </p:txBody>
      </p:sp>
      <p:sp>
        <p:nvSpPr>
          <p:cNvPr id="60419" name="Rectangle 3"/>
          <p:cNvSpPr>
            <a:spLocks noGrp="1"/>
          </p:cNvSpPr>
          <p:nvPr>
            <p:ph idx="1"/>
          </p:nvPr>
        </p:nvSpPr>
        <p:spPr/>
        <p:txBody>
          <a:bodyPr vert="horz" wrap="square" lIns="91440" tIns="45720" rIns="91440" bIns="45720" anchor="t" anchorCtr="0"/>
          <a:p>
            <a:pPr eaLnBrk="1" hangingPunct="1"/>
            <a:r>
              <a:rPr lang="zh-CN" altLang="en-US" b="1" dirty="0"/>
              <a:t>严重精神障碍患者规范管理率</a:t>
            </a:r>
            <a:r>
              <a:rPr lang="en-US" altLang="zh-CN" b="1" dirty="0"/>
              <a:t>=</a:t>
            </a:r>
            <a:r>
              <a:rPr lang="zh-CN" altLang="en-US" b="1" dirty="0"/>
              <a:t>年内辖区内按照规范要求进行管理的严重精神障碍患者人数</a:t>
            </a:r>
            <a:r>
              <a:rPr lang="en-US" altLang="zh-CN" b="1" dirty="0"/>
              <a:t>/</a:t>
            </a:r>
            <a:r>
              <a:rPr lang="zh-CN" altLang="en-US" b="1" dirty="0"/>
              <a:t>年内辖区内登记在册的确诊严重精神障碍患者人数</a:t>
            </a:r>
            <a:r>
              <a:rPr lang="en-US" altLang="zh-CN" b="1" dirty="0"/>
              <a:t>X100%</a:t>
            </a:r>
            <a:endParaRPr lang="en-US" altLang="zh-CN" b="1"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2" name="Rectangle 2"/>
          <p:cNvSpPr>
            <a:spLocks noGrp="1"/>
          </p:cNvSpPr>
          <p:nvPr>
            <p:ph type="title"/>
          </p:nvPr>
        </p:nvSpPr>
        <p:spPr/>
        <p:txBody>
          <a:bodyPr vert="horz" wrap="square" lIns="91440" tIns="45720" rIns="91440" bIns="45720" anchor="ctr" anchorCtr="0"/>
          <a:p>
            <a:pPr eaLnBrk="1" hangingPunct="1"/>
            <a:r>
              <a:rPr lang="zh-CN" altLang="en-US" b="1" dirty="0"/>
              <a:t>六、附件</a:t>
            </a:r>
            <a:endParaRPr lang="zh-CN" altLang="en-US" b="1" dirty="0"/>
          </a:p>
        </p:txBody>
      </p:sp>
      <p:sp>
        <p:nvSpPr>
          <p:cNvPr id="61443" name="Rectangle 3"/>
          <p:cNvSpPr>
            <a:spLocks noGrp="1"/>
          </p:cNvSpPr>
          <p:nvPr>
            <p:ph idx="1"/>
          </p:nvPr>
        </p:nvSpPr>
        <p:spPr/>
        <p:txBody>
          <a:bodyPr vert="horz" wrap="square" lIns="91440" tIns="45720" rIns="91440" bIns="45720" anchor="t" anchorCtr="0"/>
          <a:p>
            <a:pPr eaLnBrk="1" hangingPunct="1"/>
            <a:r>
              <a:rPr lang="zh-CN" altLang="en-US" b="1" dirty="0"/>
              <a:t>严重精神障碍患者个人信息补充表</a:t>
            </a:r>
            <a:endParaRPr lang="zh-CN" altLang="en-US" b="1" dirty="0"/>
          </a:p>
          <a:p>
            <a:pPr eaLnBrk="1" hangingPunct="1"/>
            <a:endParaRPr lang="zh-CN" altLang="en-US" b="1" dirty="0"/>
          </a:p>
          <a:p>
            <a:pPr eaLnBrk="1" hangingPunct="1"/>
            <a:r>
              <a:rPr lang="zh-CN" altLang="en-US" b="1" dirty="0"/>
              <a:t>严重精神障碍患者随访服务记录表</a:t>
            </a:r>
            <a:endParaRPr lang="zh-CN" altLang="en-US" b="1" dirty="0"/>
          </a:p>
          <a:p>
            <a:pPr eaLnBrk="1" hangingPunct="1"/>
            <a:endParaRPr lang="zh-CN" altLang="en-US" b="1" dirty="0"/>
          </a:p>
          <a:p>
            <a:pPr eaLnBrk="1" hangingPunct="1">
              <a:lnSpc>
                <a:spcPct val="150000"/>
              </a:lnSpc>
            </a:pPr>
            <a:r>
              <a:rPr lang="zh-CN" altLang="en-US" dirty="0">
                <a:solidFill>
                  <a:srgbClr val="FF0000"/>
                </a:solidFill>
                <a:latin typeface="微软雅黑" panose="020B0503020204020204" charset="-122"/>
                <a:ea typeface="微软雅黑" panose="020B0503020204020204" charset="-122"/>
              </a:rPr>
              <a:t>注：实际还有</a:t>
            </a:r>
            <a:r>
              <a:rPr lang="en-US" altLang="zh-CN" dirty="0">
                <a:solidFill>
                  <a:srgbClr val="FF0000"/>
                </a:solidFill>
                <a:latin typeface="微软雅黑" panose="020B0503020204020204" charset="-122"/>
                <a:ea typeface="微软雅黑" panose="020B0503020204020204" charset="-122"/>
              </a:rPr>
              <a:t>《</a:t>
            </a:r>
            <a:r>
              <a:rPr lang="zh-CN" altLang="en-US" dirty="0">
                <a:solidFill>
                  <a:srgbClr val="FF0000"/>
                </a:solidFill>
                <a:latin typeface="微软雅黑" panose="020B0503020204020204" charset="-122"/>
                <a:ea typeface="微软雅黑" panose="020B0503020204020204" charset="-122"/>
              </a:rPr>
              <a:t>个人基本信息表</a:t>
            </a:r>
            <a:r>
              <a:rPr lang="en-US" altLang="zh-CN" dirty="0">
                <a:solidFill>
                  <a:srgbClr val="FF0000"/>
                </a:solidFill>
                <a:latin typeface="微软雅黑" panose="020B0503020204020204" charset="-122"/>
                <a:ea typeface="微软雅黑" panose="020B0503020204020204" charset="-122"/>
              </a:rPr>
              <a:t>》</a:t>
            </a:r>
            <a:endParaRPr lang="zh-CN" altLang="zh-CN" dirty="0">
              <a:solidFill>
                <a:srgbClr val="FF0000"/>
              </a:solidFill>
              <a:latin typeface="微软雅黑" panose="020B0503020204020204" charset="-122"/>
              <a:ea typeface="微软雅黑" panose="020B0503020204020204" charset="-122"/>
            </a:endParaRPr>
          </a:p>
          <a:p>
            <a:pPr eaLnBrk="1" hangingPunct="1"/>
            <a:endParaRPr lang="en-US" altLang="zh-C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2"/>
          <p:cNvSpPr>
            <a:spLocks noGrp="1"/>
          </p:cNvSpPr>
          <p:nvPr>
            <p:ph type="title"/>
          </p:nvPr>
        </p:nvSpPr>
        <p:spPr/>
        <p:txBody>
          <a:bodyPr vert="horz" wrap="square" lIns="91440" tIns="45720" rIns="91440" bIns="45720" anchor="ctr" anchorCtr="0"/>
          <a:p>
            <a:pPr eaLnBrk="1" hangingPunct="1"/>
            <a:r>
              <a:rPr lang="zh-CN" altLang="en-US" b="1" dirty="0"/>
              <a:t>一、服务对象</a:t>
            </a:r>
            <a:r>
              <a:rPr lang="zh-CN" altLang="en-US" dirty="0"/>
              <a:t> </a:t>
            </a:r>
            <a:endParaRPr lang="zh-CN" altLang="en-US" dirty="0"/>
          </a:p>
        </p:txBody>
      </p:sp>
      <p:sp>
        <p:nvSpPr>
          <p:cNvPr id="7171" name="Rectangle 3"/>
          <p:cNvSpPr>
            <a:spLocks noGrp="1"/>
          </p:cNvSpPr>
          <p:nvPr>
            <p:ph idx="1"/>
          </p:nvPr>
        </p:nvSpPr>
        <p:spPr/>
        <p:txBody>
          <a:bodyPr vert="horz" wrap="square" lIns="91440" tIns="45720" rIns="91440" bIns="45720" anchor="t" anchorCtr="0"/>
          <a:p>
            <a:pPr eaLnBrk="1" hangingPunct="1">
              <a:lnSpc>
                <a:spcPct val="90000"/>
              </a:lnSpc>
            </a:pPr>
            <a:r>
              <a:rPr lang="zh-CN" altLang="en-US" b="1" dirty="0"/>
              <a:t>主要包括下例六种精神疾病，（有潜在的危害性）</a:t>
            </a:r>
            <a:endParaRPr lang="zh-CN" altLang="en-US" b="1" dirty="0"/>
          </a:p>
          <a:p>
            <a:pPr eaLnBrk="1" hangingPunct="1">
              <a:lnSpc>
                <a:spcPct val="90000"/>
              </a:lnSpc>
            </a:pPr>
            <a:r>
              <a:rPr lang="en-US" altLang="zh-CN" b="1" dirty="0"/>
              <a:t>1</a:t>
            </a:r>
            <a:r>
              <a:rPr lang="zh-CN" altLang="en-US" b="1" dirty="0"/>
              <a:t>、精神分裂症 </a:t>
            </a:r>
            <a:endParaRPr lang="zh-CN" altLang="en-US" b="1" dirty="0"/>
          </a:p>
          <a:p>
            <a:pPr eaLnBrk="1" hangingPunct="1">
              <a:lnSpc>
                <a:spcPct val="90000"/>
              </a:lnSpc>
            </a:pPr>
            <a:r>
              <a:rPr lang="en-US" altLang="zh-CN" b="1" dirty="0"/>
              <a:t>2</a:t>
            </a:r>
            <a:r>
              <a:rPr lang="zh-CN" altLang="en-US" b="1" dirty="0"/>
              <a:t>、偏执性精神病</a:t>
            </a:r>
            <a:endParaRPr lang="zh-CN" altLang="en-US" b="1" dirty="0"/>
          </a:p>
          <a:p>
            <a:pPr eaLnBrk="1" hangingPunct="1">
              <a:lnSpc>
                <a:spcPct val="90000"/>
              </a:lnSpc>
            </a:pPr>
            <a:r>
              <a:rPr lang="en-US" altLang="zh-CN" b="1" dirty="0"/>
              <a:t>3</a:t>
            </a:r>
            <a:r>
              <a:rPr lang="zh-CN" altLang="en-US" b="1" dirty="0"/>
              <a:t>、双相情感障碍</a:t>
            </a:r>
            <a:endParaRPr lang="zh-CN" altLang="en-US" b="1" dirty="0"/>
          </a:p>
          <a:p>
            <a:pPr eaLnBrk="1" hangingPunct="1">
              <a:lnSpc>
                <a:spcPct val="90000"/>
              </a:lnSpc>
            </a:pPr>
            <a:r>
              <a:rPr lang="en-US" altLang="zh-CN" b="1" dirty="0"/>
              <a:t>4</a:t>
            </a:r>
            <a:r>
              <a:rPr lang="zh-CN" altLang="en-US" b="1" dirty="0"/>
              <a:t>、分裂情感障碍</a:t>
            </a:r>
            <a:endParaRPr lang="zh-CN" altLang="en-US" b="1" dirty="0"/>
          </a:p>
          <a:p>
            <a:pPr eaLnBrk="1" hangingPunct="1">
              <a:lnSpc>
                <a:spcPct val="90000"/>
              </a:lnSpc>
            </a:pPr>
            <a:r>
              <a:rPr lang="en-US" altLang="zh-CN" b="1" dirty="0"/>
              <a:t>5</a:t>
            </a:r>
            <a:r>
              <a:rPr lang="zh-CN" altLang="en-US" b="1" dirty="0"/>
              <a:t>、癫痫所致精神障碍</a:t>
            </a:r>
            <a:endParaRPr lang="zh-CN" altLang="en-US" b="1" dirty="0"/>
          </a:p>
          <a:p>
            <a:pPr eaLnBrk="1" hangingPunct="1">
              <a:lnSpc>
                <a:spcPct val="90000"/>
              </a:lnSpc>
            </a:pPr>
            <a:r>
              <a:rPr lang="en-US" altLang="zh-CN" b="1" dirty="0"/>
              <a:t>6</a:t>
            </a:r>
            <a:r>
              <a:rPr lang="zh-CN" altLang="en-US" b="1" dirty="0"/>
              <a:t>、精神发育迟滞伴发精神障碍</a:t>
            </a:r>
            <a:endParaRPr lang="zh-CN" altLang="en-US" b="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Rectangle 1"/>
          <p:cNvSpPr/>
          <p:nvPr/>
        </p:nvSpPr>
        <p:spPr>
          <a:xfrm>
            <a:off x="0" y="185738"/>
            <a:ext cx="7162800" cy="519112"/>
          </a:xfrm>
          <a:prstGeom prst="rect">
            <a:avLst/>
          </a:prstGeom>
          <a:noFill/>
          <a:ln w="9525">
            <a:noFill/>
          </a:ln>
        </p:spPr>
        <p:txBody>
          <a:bodyPr anchor="ctr" anchorCtr="0">
            <a:spAutoFit/>
          </a:bodyPr>
          <a:p>
            <a:pPr indent="400050" defTabSz="914400">
              <a:buNone/>
              <a:tabLst>
                <a:tab pos="754380" algn="l"/>
                <a:tab pos="5324475" algn="l"/>
                <a:tab pos="5343525" algn="l"/>
              </a:tabLst>
            </a:pPr>
            <a:r>
              <a:rPr lang="zh-CN" altLang="en-US" sz="2800" dirty="0">
                <a:latin typeface="Times New Roman" panose="02020603050405020304" pitchFamily="18" charset="0"/>
                <a:ea typeface="微软雅黑" panose="020B0503020204020204" charset="-122"/>
              </a:rPr>
              <a:t>附表</a:t>
            </a:r>
            <a:r>
              <a:rPr lang="en-US" altLang="zh-CN" sz="2800" b="1" dirty="0">
                <a:latin typeface="Times New Roman" panose="02020603050405020304" pitchFamily="18" charset="0"/>
                <a:ea typeface="微软雅黑" panose="020B0503020204020204" charset="-122"/>
              </a:rPr>
              <a:t>1  </a:t>
            </a:r>
            <a:r>
              <a:rPr lang="zh-CN" altLang="en-US" sz="2800" dirty="0">
                <a:latin typeface="Times New Roman" panose="02020603050405020304" pitchFamily="18" charset="0"/>
                <a:ea typeface="微软雅黑" panose="020B0503020204020204" charset="-122"/>
              </a:rPr>
              <a:t>严重精神障碍患者个人信息补充表</a:t>
            </a:r>
            <a:endParaRPr lang="zh-CN" altLang="en-US" sz="2800" dirty="0">
              <a:latin typeface="Times New Roman" panose="02020603050405020304" pitchFamily="18" charset="0"/>
              <a:ea typeface="微软雅黑" panose="020B0503020204020204" charset="-122"/>
            </a:endParaRPr>
          </a:p>
        </p:txBody>
      </p:sp>
      <p:pic>
        <p:nvPicPr>
          <p:cNvPr id="62467" name="Picture 96"/>
          <p:cNvPicPr>
            <a:picLocks noChangeAspect="1"/>
          </p:cNvPicPr>
          <p:nvPr/>
        </p:nvPicPr>
        <p:blipFill>
          <a:blip r:embed="rId1"/>
          <a:stretch>
            <a:fillRect/>
          </a:stretch>
        </p:blipFill>
        <p:spPr>
          <a:xfrm>
            <a:off x="714375" y="857250"/>
            <a:ext cx="5072063" cy="5715000"/>
          </a:xfrm>
          <a:prstGeom prst="rect">
            <a:avLst/>
          </a:prstGeom>
          <a:noFill/>
          <a:ln w="9525">
            <a:noFill/>
          </a:ln>
        </p:spPr>
      </p:pic>
      <p:sp>
        <p:nvSpPr>
          <p:cNvPr id="62468" name="Rectangle 11"/>
          <p:cNvSpPr/>
          <p:nvPr/>
        </p:nvSpPr>
        <p:spPr>
          <a:xfrm>
            <a:off x="6000750" y="1428750"/>
            <a:ext cx="2643188" cy="4572000"/>
          </a:xfrm>
          <a:prstGeom prst="rect">
            <a:avLst/>
          </a:prstGeom>
          <a:solidFill>
            <a:schemeClr val="bg2"/>
          </a:solidFill>
          <a:ln w="9525">
            <a:noFill/>
          </a:ln>
        </p:spPr>
        <p:txBody>
          <a:bodyPr/>
          <a:p>
            <a:pPr algn="ctr">
              <a:lnSpc>
                <a:spcPct val="150000"/>
              </a:lnSpc>
            </a:pPr>
            <a:r>
              <a:rPr lang="zh-CN" altLang="en-US" sz="2000" b="1" dirty="0">
                <a:solidFill>
                  <a:srgbClr val="FF0000"/>
                </a:solidFill>
                <a:latin typeface="Times New Roman" panose="02020603050405020304" pitchFamily="18" charset="0"/>
              </a:rPr>
              <a:t>新版修订</a:t>
            </a:r>
            <a:endParaRPr lang="zh-CN" altLang="en-US" sz="2000" b="1" dirty="0">
              <a:solidFill>
                <a:srgbClr val="FF0000"/>
              </a:solidFill>
              <a:latin typeface="Times New Roman" panose="02020603050405020304" pitchFamily="18" charset="0"/>
            </a:endParaRPr>
          </a:p>
          <a:p>
            <a:pPr>
              <a:lnSpc>
                <a:spcPct val="150000"/>
              </a:lnSpc>
            </a:pPr>
            <a:r>
              <a:rPr lang="zh-CN" altLang="en-US" sz="2000" b="1" dirty="0">
                <a:solidFill>
                  <a:srgbClr val="000000"/>
                </a:solidFill>
                <a:latin typeface="Times New Roman" panose="02020603050405020304" pitchFamily="18" charset="0"/>
              </a:rPr>
              <a:t>增加：就业情况；</a:t>
            </a:r>
            <a:endParaRPr lang="zh-CN" altLang="en-US" sz="2000" b="1" dirty="0">
              <a:solidFill>
                <a:srgbClr val="000000"/>
              </a:solidFill>
              <a:latin typeface="Times New Roman" panose="02020603050405020304" pitchFamily="18" charset="0"/>
            </a:endParaRPr>
          </a:p>
          <a:p>
            <a:pPr>
              <a:lnSpc>
                <a:spcPct val="150000"/>
              </a:lnSpc>
            </a:pPr>
            <a:r>
              <a:rPr lang="zh-CN" altLang="en-US" sz="2000" b="1" dirty="0">
                <a:solidFill>
                  <a:srgbClr val="000000"/>
                </a:solidFill>
                <a:latin typeface="Times New Roman" panose="02020603050405020304" pitchFamily="18" charset="0"/>
              </a:rPr>
              <a:t>患者对家庭社会的影响改为：危险行为；</a:t>
            </a:r>
            <a:endParaRPr lang="zh-CN" altLang="en-US" sz="2000" b="1" dirty="0">
              <a:solidFill>
                <a:srgbClr val="000000"/>
              </a:solidFill>
              <a:latin typeface="Times New Roman" panose="02020603050405020304" pitchFamily="18" charset="0"/>
            </a:endParaRPr>
          </a:p>
          <a:p>
            <a:pPr>
              <a:lnSpc>
                <a:spcPct val="150000"/>
              </a:lnSpc>
            </a:pPr>
            <a:endParaRPr lang="zh-CN" altLang="en-US" sz="2000" b="1" dirty="0">
              <a:latin typeface="Arial" panose="020B0604020202020204" pitchFamily="34" charset="0"/>
            </a:endParaRPr>
          </a:p>
          <a:p>
            <a:pPr>
              <a:lnSpc>
                <a:spcPct val="150000"/>
              </a:lnSpc>
            </a:pPr>
            <a:r>
              <a:rPr lang="zh-CN" altLang="en-US" sz="2000" b="1" dirty="0">
                <a:latin typeface="Arial" panose="020B0604020202020204" pitchFamily="34" charset="0"/>
              </a:rPr>
              <a:t>详细请参照填表说明填写。</a:t>
            </a:r>
            <a:endParaRPr lang="zh-CN" altLang="en-US" sz="2000" b="1" dirty="0">
              <a:solidFill>
                <a:srgbClr val="000000"/>
              </a:solidFill>
              <a:latin typeface="Times New Roman" panose="02020603050405020304" pitchFamily="18" charset="0"/>
            </a:endParaRPr>
          </a:p>
          <a:p>
            <a:pPr>
              <a:lnSpc>
                <a:spcPct val="150000"/>
              </a:lnSpc>
            </a:pPr>
            <a:endParaRPr lang="zh-CN" altLang="zh-CN" sz="2000" b="1" dirty="0">
              <a:solidFill>
                <a:srgbClr val="000000"/>
              </a:solidFill>
              <a:latin typeface="Times New Roman" panose="02020603050405020304" pitchFamily="18" charset="0"/>
            </a:endParaRP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idx="4294967295"/>
          </p:nvPr>
        </p:nvSpPr>
        <p:spPr bwMode="auto">
          <a:xfrm>
            <a:off x="0" y="0"/>
            <a:ext cx="5429256" cy="428603"/>
          </a:xfrm>
          <a:ln>
            <a:miter lim="800000"/>
          </a:ln>
          <a:effectLst/>
          <a:sp3d prstMaterial="plastic"/>
        </p:spPr>
        <p:txBody>
          <a:bodyPr vert="horz" wrap="square" lIns="91440" tIns="45720" rIns="91440" bIns="45720" numCol="1" anchor="ctr" anchorCtr="0" compatLnSpc="1">
            <a:noAutofit/>
            <a:scene3d>
              <a:camera prst="orthographicFront"/>
              <a:lightRig rig="soft" dir="t"/>
            </a:scene3d>
            <a:sp3d prstMaterial="softEdge">
              <a:bevelT w="25400" h="2540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zh-CN" altLang="en-US" sz="2000" b="1" i="0" u="none" strike="noStrike" kern="0" cap="none" spc="0" normalizeH="0" baseline="0" noProof="0" dirty="0">
                <a:ln>
                  <a:noFill/>
                </a:ln>
                <a:solidFill>
                  <a:schemeClr val="tx2"/>
                </a:solidFill>
                <a:effectLst/>
                <a:uLnTx/>
                <a:uFillTx/>
                <a:latin typeface="+mj-lt"/>
                <a:ea typeface="+mj-ea"/>
                <a:cs typeface="+mj-cs"/>
              </a:rPr>
              <a:t>严重精神障碍患者随访服务记录表</a:t>
            </a:r>
            <a:endParaRPr kumimoji="0" lang="zh-CN" altLang="en-US" sz="2000" b="1" i="0" u="none" strike="noStrike" kern="0" cap="none" spc="0" normalizeH="0" baseline="0" noProof="0" dirty="0">
              <a:ln>
                <a:noFill/>
              </a:ln>
              <a:solidFill>
                <a:schemeClr val="tx2"/>
              </a:solidFill>
              <a:effectLst/>
              <a:uLnTx/>
              <a:uFillTx/>
              <a:latin typeface="+mj-lt"/>
              <a:ea typeface="+mj-ea"/>
              <a:cs typeface="+mj-cs"/>
            </a:endParaRPr>
          </a:p>
        </p:txBody>
      </p:sp>
      <p:sp>
        <p:nvSpPr>
          <p:cNvPr id="6" name="内容占位符 2"/>
          <p:cNvSpPr txBox="1"/>
          <p:nvPr/>
        </p:nvSpPr>
        <p:spPr>
          <a:xfrm>
            <a:off x="0" y="642938"/>
            <a:ext cx="1357313" cy="5857875"/>
          </a:xfrm>
          <a:prstGeom prst="rect">
            <a:avLst/>
          </a:prstGeom>
          <a:solidFill>
            <a:schemeClr val="bg1"/>
          </a:solidFill>
        </p:spPr>
        <p:txBody>
          <a:bodyPr/>
          <a:lstStyle/>
          <a:p>
            <a:pPr marL="342900" marR="0" indent="-342900" defTabSz="914400" eaLnBrk="0" hangingPunct="0">
              <a:spcBef>
                <a:spcPct val="20000"/>
              </a:spcBef>
              <a:buClrTx/>
              <a:buSzTx/>
              <a:buFontTx/>
              <a:buNone/>
              <a:defRPr/>
            </a:pPr>
            <a:endParaRPr kumimoji="0" lang="zh-CN" altLang="en-US" sz="2000" b="1" kern="1200" cap="none" spc="0" normalizeH="0" baseline="0" noProof="0" dirty="0">
              <a:latin typeface="+mn-lt"/>
              <a:ea typeface="+mn-ea"/>
              <a:cs typeface="+mn-cs"/>
            </a:endParaRPr>
          </a:p>
        </p:txBody>
      </p:sp>
      <p:graphicFrame>
        <p:nvGraphicFramePr>
          <p:cNvPr id="113668" name="Group 4"/>
          <p:cNvGraphicFramePr>
            <a:graphicFrameLocks noGrp="1"/>
          </p:cNvGraphicFramePr>
          <p:nvPr/>
        </p:nvGraphicFramePr>
        <p:xfrm>
          <a:off x="0" y="463550"/>
          <a:ext cx="5334000" cy="6557963"/>
        </p:xfrm>
        <a:graphic>
          <a:graphicData uri="http://schemas.openxmlformats.org/drawingml/2006/table">
            <a:tbl>
              <a:tblPr/>
              <a:tblGrid>
                <a:gridCol w="1474788"/>
                <a:gridCol w="630237"/>
                <a:gridCol w="282575"/>
                <a:gridCol w="103188"/>
                <a:gridCol w="681037"/>
                <a:gridCol w="828675"/>
                <a:gridCol w="450850"/>
                <a:gridCol w="201613"/>
                <a:gridCol w="98425"/>
                <a:gridCol w="582612"/>
              </a:tblGrid>
              <a:tr h="11747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随访日期</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9">
                  <a:txBody>
                    <a:bodyPr/>
                    <a:lstStyle/>
                    <a:p>
                      <a:pPr marL="0" marR="0" lvl="0" indent="0" algn="just" defTabSz="914400" rtl="0" eaLnBrk="1" fontAlgn="base" latinLnBrk="0" hangingPunct="1">
                        <a:lnSpc>
                          <a:spcPts val="1200"/>
                        </a:lnSpc>
                        <a:spcBef>
                          <a:spcPct val="0"/>
                        </a:spcBef>
                        <a:spcAft>
                          <a:spcPct val="0"/>
                        </a:spcAft>
                        <a:buClrTx/>
                        <a:buSzTx/>
                        <a:buFontTx/>
                        <a:buNone/>
                      </a:pPr>
                      <a:r>
                        <a:rPr kumimoji="0" lang="en-US" altLang="zh-CN" sz="800" b="0" i="0" u="sng"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年</a:t>
                      </a:r>
                      <a:r>
                        <a:rPr kumimoji="0" lang="zh-CN" alt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zh-CN" alt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日</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hMerge="1">
                  <a:tcPr/>
                </a:tc>
              </a:tr>
              <a:tr h="146050">
                <a:tc>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本次随访形式</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9">
                  <a:txBody>
                    <a:bodyPr/>
                    <a:lstStyle/>
                    <a:p>
                      <a:pPr marL="0" marR="0" lvl="0" indent="0" algn="just"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门诊</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家庭访视</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电话</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hMerge="1">
                  <a:tcPr/>
                </a:tc>
              </a:tr>
              <a:tr h="152400">
                <a:tc>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若失访，原因</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9">
                  <a:txBody>
                    <a:bodyPr/>
                    <a:lstStyle/>
                    <a:p>
                      <a:pPr marL="0" marR="0" lvl="0" indent="0" algn="just"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外出打工</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迁居他处</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走失</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4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连续</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次未到访</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5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其他</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hMerge="1">
                  <a:tcPr/>
                </a:tc>
              </a:tr>
              <a:tr h="152400">
                <a:tc rowSpan="2">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如死亡，日期和原因</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a:txBody>
                    <a:bodyPr/>
                    <a:lstStyle/>
                    <a:p>
                      <a:pPr marL="0" marR="0" lvl="0" indent="0" algn="just"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死亡日期</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just"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年</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日</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r>
              <a:tr h="611188">
                <a:tc vMerge="1">
                  <a:tcPr/>
                </a:tc>
                <a:tc>
                  <a:txBody>
                    <a:bodyPr/>
                    <a:lstStyle/>
                    <a:p>
                      <a:pPr marL="0" marR="0" lvl="0" indent="0" algn="just"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死亡原因</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just"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躯体疾病</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p>
                      <a:pPr marL="0" marR="0" lvl="0" indent="0" algn="just"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①传染病和寄生虫病</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②肿瘤</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③心脏病</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④脑血管病</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p>
                      <a:pPr marL="0" marR="0" lvl="0" indent="0" algn="just"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⑤呼吸系统疾病</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⑥消化系统疾病</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⑦其他疾病</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⑧不详</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p>
                      <a:pPr marL="0" marR="0" lvl="0" indent="0" algn="just"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2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自杀</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他杀</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4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意外</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5</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精神疾病相关并发症</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6</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其他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r>
              <a:tr h="152400">
                <a:tc>
                  <a:txBody>
                    <a:bodyPr/>
                    <a:lstStyle/>
                    <a:p>
                      <a:pPr marL="0" marR="0" lvl="0" indent="0" algn="ctr" defTabSz="914400" rtl="0" eaLnBrk="1" fontAlgn="base" latinLnBrk="0" hangingPunct="1">
                        <a:lnSpc>
                          <a:spcPts val="1200"/>
                        </a:lnSpc>
                        <a:spcBef>
                          <a:spcPct val="0"/>
                        </a:spcBef>
                        <a:spcAft>
                          <a:spcPct val="0"/>
                        </a:spcAft>
                        <a:buClrTx/>
                        <a:buSzTx/>
                        <a:buFontTx/>
                        <a:buNone/>
                        <a:tabLst>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危险性评估</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l" defTabSz="914400" rtl="0" eaLnBrk="1" fontAlgn="base" latinLnBrk="0" hangingPunct="1">
                        <a:lnSpc>
                          <a:spcPts val="1200"/>
                        </a:lnSpc>
                        <a:spcBef>
                          <a:spcPct val="0"/>
                        </a:spcBef>
                        <a:spcAft>
                          <a:spcPct val="0"/>
                        </a:spcAft>
                        <a:buClrTx/>
                        <a:buSzTx/>
                        <a:buFontTx/>
                        <a:buNone/>
                        <a:tabLst>
                          <a:tab pos="5324475" algn="l"/>
                          <a:tab pos="5343525" algn="l"/>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0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0</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级）</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级）</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级</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3(3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级</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4(4</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级</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5</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5</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级）</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tabLst>
                          <a:tab pos="5324475" algn="l"/>
                          <a:tab pos="5343525" algn="l"/>
                        </a:tabLst>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58737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2636520" algn="ctr"/>
                          <a:tab pos="5273675" algn="r"/>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目前症状</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9">
                  <a:txBody>
                    <a:bodyPr/>
                    <a:lstStyle/>
                    <a:p>
                      <a:pPr marL="0" marR="0" lvl="0" indent="0" algn="l" defTabSz="914400" rtl="0" eaLnBrk="1" fontAlgn="base" latinLnBrk="0" hangingPunct="1">
                        <a:lnSpc>
                          <a:spcPts val="1200"/>
                        </a:lnSpc>
                        <a:spcBef>
                          <a:spcPct val="0"/>
                        </a:spcBef>
                        <a:spcAft>
                          <a:spcPct val="0"/>
                        </a:spcAft>
                        <a:buClrTx/>
                        <a:buSzTx/>
                        <a:buFontTx/>
                        <a:buNone/>
                        <a:tabLst>
                          <a:tab pos="2636520" algn="ctr"/>
                          <a:tab pos="5273675" algn="r"/>
                          <a:tab pos="5324475" algn="l"/>
                          <a:tab pos="5343525" algn="l"/>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幻觉</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交流困难</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猜疑</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4</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喜怒无常</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5</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行为怪异</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6</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兴奋话多</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7</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伤人毁物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p>
                      <a:pPr marL="0" marR="0" lvl="0" indent="0" algn="l" defTabSz="914400" rtl="0" eaLnBrk="1" fontAlgn="base" latinLnBrk="0" hangingPunct="1">
                        <a:lnSpc>
                          <a:spcPts val="1200"/>
                        </a:lnSpc>
                        <a:spcBef>
                          <a:spcPct val="0"/>
                        </a:spcBef>
                        <a:spcAft>
                          <a:spcPct val="0"/>
                        </a:spcAft>
                        <a:buClrTx/>
                        <a:buSzTx/>
                        <a:buFontTx/>
                        <a:buNone/>
                        <a:tabLst>
                          <a:tab pos="2636520" algn="ctr"/>
                          <a:tab pos="5273675" algn="r"/>
                          <a:tab pos="5324475" algn="l"/>
                          <a:tab pos="5343525" algn="l"/>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8</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悲观厌世</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9</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无故外走</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10</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自语自笑</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11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孤僻懒散</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12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其他</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p>
                      <a:pPr marL="0" marR="0" lvl="0" indent="0" algn="l" defTabSz="914400" rtl="0" eaLnBrk="1" fontAlgn="base" latinLnBrk="0" hangingPunct="1">
                        <a:lnSpc>
                          <a:spcPts val="1200"/>
                        </a:lnSpc>
                        <a:spcBef>
                          <a:spcPct val="0"/>
                        </a:spcBef>
                        <a:spcAft>
                          <a:spcPct val="0"/>
                        </a:spcAft>
                        <a:buClrTx/>
                        <a:buSzTx/>
                        <a:buFontTx/>
                        <a:buNone/>
                        <a:tabLst>
                          <a:tab pos="2636520" algn="ctr"/>
                          <a:tab pos="5273675" algn="r"/>
                          <a:tab pos="5324475" algn="l"/>
                          <a:tab pos="5343525" algn="l"/>
                        </a:tabLst>
                      </a:pPr>
                      <a:r>
                        <a:rPr kumimoji="0" lang="en-US"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hMerge="1">
                  <a:tcPr/>
                </a:tc>
              </a:tr>
              <a:tr h="11747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自知力</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l" defTabSz="914400" rtl="0" eaLnBrk="1" fontAlgn="base" latinLnBrk="0" hangingPunct="1">
                        <a:lnSpc>
                          <a:spcPts val="1200"/>
                        </a:lnSpc>
                        <a:spcBef>
                          <a:spcPct val="0"/>
                        </a:spcBef>
                        <a:spcAft>
                          <a:spcPct val="0"/>
                        </a:spcAft>
                        <a:buClrTx/>
                        <a:buSzTx/>
                        <a:buFontTx/>
                        <a:buNone/>
                        <a:tabLst>
                          <a:tab pos="5324475" algn="l"/>
                          <a:tab pos="5343525" algn="l"/>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自知力完全</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自知力不全</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自知力缺失</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tabLst>
                          <a:tab pos="5324475" algn="l"/>
                          <a:tab pos="5343525" algn="l"/>
                        </a:tabLst>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1747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睡眠情况</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l" defTabSz="914400" rtl="0" eaLnBrk="1" fontAlgn="base" latinLnBrk="0" hangingPunct="1">
                        <a:lnSpc>
                          <a:spcPts val="1200"/>
                        </a:lnSpc>
                        <a:spcBef>
                          <a:spcPct val="0"/>
                        </a:spcBef>
                        <a:spcAft>
                          <a:spcPct val="0"/>
                        </a:spcAft>
                        <a:buClrTx/>
                        <a:buSzTx/>
                        <a:buFontTx/>
                        <a:buNone/>
                        <a:tabLst>
                          <a:tab pos="5324475" algn="l"/>
                          <a:tab pos="5343525" algn="l"/>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良好</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一般</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较差</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tabLst>
                          <a:tab pos="5324475" algn="l"/>
                          <a:tab pos="5343525" algn="l"/>
                        </a:tabLst>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1747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饮食情况</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l" defTabSz="914400" rtl="0" eaLnBrk="1" fontAlgn="base" latinLnBrk="0" hangingPunct="1">
                        <a:lnSpc>
                          <a:spcPts val="1200"/>
                        </a:lnSpc>
                        <a:spcBef>
                          <a:spcPct val="0"/>
                        </a:spcBef>
                        <a:spcAft>
                          <a:spcPct val="0"/>
                        </a:spcAft>
                        <a:buClrTx/>
                        <a:buSzTx/>
                        <a:buFontTx/>
                        <a:buNone/>
                        <a:tabLst>
                          <a:tab pos="5324475" algn="l"/>
                          <a:tab pos="5343525" algn="l"/>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良好</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一般</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较差</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tabLst>
                          <a:tab pos="5324475" algn="l"/>
                          <a:tab pos="5343525" algn="l"/>
                        </a:tabLst>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17475">
                <a:tc rowSpan="5">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2636520" algn="ctr"/>
                          <a:tab pos="5273675" algn="r"/>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社会</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753745" algn="l"/>
                          <a:tab pos="2636520" algn="ctr"/>
                          <a:tab pos="5273675" algn="r"/>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功能</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753745" algn="l"/>
                          <a:tab pos="2636520" algn="ctr"/>
                          <a:tab pos="5273675" algn="r"/>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情况</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3">
                  <a:txBody>
                    <a:bodyPr/>
                    <a:lstStyle/>
                    <a:p>
                      <a:pPr marL="0" marR="0" lvl="0" indent="0" algn="just"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个人生活料理</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gridSpan="5">
                  <a:txBody>
                    <a:bodyPr/>
                    <a:lstStyle/>
                    <a:p>
                      <a:pPr marL="0" marR="0" lvl="0" indent="0" algn="l"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良好</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一般</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较差</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17475">
                <a:tc vMerge="1">
                  <a:tcPr/>
                </a:tc>
                <a:tc gridSpan="3">
                  <a:txBody>
                    <a:bodyPr/>
                    <a:lstStyle/>
                    <a:p>
                      <a:pPr marL="0" marR="0" lvl="0" indent="0" algn="just"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家务劳动</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gridSpan="5">
                  <a:txBody>
                    <a:bodyPr/>
                    <a:lstStyle/>
                    <a:p>
                      <a:pPr marL="0" marR="0" lvl="0" indent="0" algn="l"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良好</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一般</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较差</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52400">
                <a:tc vMerge="1">
                  <a:tcPr/>
                </a:tc>
                <a:tc gridSpan="3">
                  <a:txBody>
                    <a:bodyPr/>
                    <a:lstStyle/>
                    <a:p>
                      <a:pPr marL="0" marR="0" lvl="0" indent="0" algn="just"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生产劳动及工作</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gridSpan="5">
                  <a:txBody>
                    <a:bodyPr/>
                    <a:lstStyle/>
                    <a:p>
                      <a:pPr marL="0" marR="0" lvl="0" indent="0" algn="l"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良好</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一般</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较差</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9</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此项不适用</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17475">
                <a:tc vMerge="1">
                  <a:tcPr/>
                </a:tc>
                <a:tc gridSpan="3">
                  <a:txBody>
                    <a:bodyPr/>
                    <a:lstStyle/>
                    <a:p>
                      <a:pPr marL="0" marR="0" lvl="0" indent="0" algn="just"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学习能力</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gridSpan="5">
                  <a:txBody>
                    <a:bodyPr/>
                    <a:lstStyle/>
                    <a:p>
                      <a:pPr marL="0" marR="0" lvl="0" indent="0" algn="l"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良好</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一般</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较差</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17475">
                <a:tc vMerge="1">
                  <a:tcPr/>
                </a:tc>
                <a:tc gridSpan="3">
                  <a:txBody>
                    <a:bodyPr/>
                    <a:lstStyle/>
                    <a:p>
                      <a:pPr marL="0" marR="0" lvl="0" indent="0" algn="just"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社会人际交往</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gridSpan="5">
                  <a:txBody>
                    <a:bodyPr/>
                    <a:lstStyle/>
                    <a:p>
                      <a:pPr marL="0" marR="0" lvl="0" indent="0" algn="l"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良好</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一般</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较差</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34950">
                <a:tc>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危险行为</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9">
                  <a:txBody>
                    <a:bodyPr/>
                    <a:lstStyle/>
                    <a:p>
                      <a:pPr marL="0" marR="0" lvl="0" indent="0" algn="just"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轻度滋事</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肇事</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肇祸</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p>
                      <a:pPr marL="0" marR="0" lvl="0" indent="0" algn="just"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4</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其他危害行为</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5</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自伤</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6</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自杀未遂</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7</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无</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hMerge="1">
                  <a:tcPr/>
                </a:tc>
              </a:tr>
              <a:tr h="152400">
                <a:tc>
                  <a:txBody>
                    <a:bodyPr/>
                    <a:lstStyle/>
                    <a:p>
                      <a:pPr marL="0" marR="0" lvl="0" indent="0" algn="ctr"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两次随访期间关锁情况</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just"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无关锁</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关锁</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关锁已解除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234950">
                <a:tc>
                  <a:txBody>
                    <a:bodyPr/>
                    <a:lstStyle/>
                    <a:p>
                      <a:pPr marL="0" marR="0" lvl="0" indent="0" algn="ctr"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两次随访期间住院情况</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0</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未住院</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目前正在住院</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曾住院，现未住院 </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末次出院时间</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年</a:t>
                      </a:r>
                      <a:r>
                        <a:rPr kumimoji="0" lang="zh-CN" alt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zh-CN" alt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日</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1747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实验室检查</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无</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有</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52400">
                <a:tc>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用药依从性</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按医嘱规律用药</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间断用药</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不用药</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4</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医嘱勿需用药</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1747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药物不良反应</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无</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有</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9</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此项不适用</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1747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治疗效果</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痊愈</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好转</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无变化</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4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加重</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9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此项不适用</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354013">
                <a:tc>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是否转诊</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8">
                  <a:txBody>
                    <a:bodyPr/>
                    <a:lstStyle/>
                    <a:p>
                      <a:pPr marL="0" marR="0" lvl="0" indent="0" algn="just" defTabSz="914400" rtl="0" eaLnBrk="1" fontAlgn="base" latinLnBrk="0" hangingPunct="1">
                        <a:lnSpc>
                          <a:spcPts val="1200"/>
                        </a:lnSpc>
                        <a:spcBef>
                          <a:spcPct val="0"/>
                        </a:spcBef>
                        <a:spcAft>
                          <a:spcPct val="0"/>
                        </a:spcAft>
                        <a:buClrTx/>
                        <a:buSzTx/>
                        <a:buFontTx/>
                        <a:buNone/>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否</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是</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p>
                      <a:pPr marL="0" marR="0" lvl="0" indent="0" algn="just"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转诊原因：</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转诊至机构及科室：</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a:txBody>
                    <a:bodyPr/>
                    <a:lstStyle/>
                    <a:p>
                      <a:pPr marL="0" marR="0" lvl="0" indent="0" algn="r" defTabSz="914400" rtl="0" eaLnBrk="1" fontAlgn="base" latinLnBrk="0" hangingPunct="1">
                        <a:lnSpc>
                          <a:spcPts val="1200"/>
                        </a:lnSpc>
                        <a:spcBef>
                          <a:spcPct val="0"/>
                        </a:spcBef>
                        <a:spcAft>
                          <a:spcPct val="0"/>
                        </a:spcAft>
                        <a:buClrTx/>
                        <a:buSzTx/>
                        <a:buFontTx/>
                        <a:buNone/>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r>
              <a:tr h="117475">
                <a:tc rowSpan="3">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用药情况</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2">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gridSpan="3">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gridSpan="4">
                  <a:txBody>
                    <a:bodyPr/>
                    <a:lstStyle/>
                    <a:p>
                      <a:pPr marL="1143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r>
              <a:tr h="117475">
                <a:tc vMerge="1">
                  <a:tcPr/>
                </a:tc>
                <a:tc gridSpan="2">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gridSpan="3">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gridSpan="4">
                  <a:txBody>
                    <a:bodyPr/>
                    <a:lstStyle/>
                    <a:p>
                      <a:pPr marL="1143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r>
              <a:tr h="117475">
                <a:tc vMerge="1">
                  <a:tcPr/>
                </a:tc>
                <a:tc gridSpan="2">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gridSpan="3">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gridSpan="4">
                  <a:txBody>
                    <a:bodyPr/>
                    <a:lstStyle/>
                    <a:p>
                      <a:pPr marL="1143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r>
              <a:tr h="117475">
                <a:tc rowSpan="3">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用药指导</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2">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gridSpan="3">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gridSpan="4">
                  <a:txBody>
                    <a:bodyPr/>
                    <a:lstStyle/>
                    <a:p>
                      <a:pPr marL="1143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r>
              <a:tr h="117475">
                <a:tc vMerge="1">
                  <a:tcPr/>
                </a:tc>
                <a:tc gridSpan="2">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gridSpan="3">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gridSpan="4">
                  <a:txBody>
                    <a:bodyPr/>
                    <a:lstStyle/>
                    <a:p>
                      <a:pPr marL="1143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r>
              <a:tr h="117475">
                <a:tc vMerge="1">
                  <a:tcPr/>
                </a:tc>
                <a:tc gridSpan="2">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药物</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gridSpan="3">
                  <a:txBody>
                    <a:bodyPr/>
                    <a:lstStyle/>
                    <a:p>
                      <a:pPr marL="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用法：每日</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次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gridSpan="4">
                  <a:txBody>
                    <a:bodyPr/>
                    <a:lstStyle/>
                    <a:p>
                      <a:pPr marL="11430" marR="0" lvl="0" indent="0" algn="l"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每次剂量</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mg</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r>
              <a:tr h="117475">
                <a:tc rowSpan="2">
                  <a:txBody>
                    <a:bodyPr/>
                    <a:lstStyle/>
                    <a:p>
                      <a:pPr marL="0" marR="0" lvl="0" indent="0" algn="ctr" defTabSz="914400" rtl="0" eaLnBrk="1" fontAlgn="base" latinLnBrk="0" hangingPunct="1">
                        <a:lnSpc>
                          <a:spcPts val="1200"/>
                        </a:lnSpc>
                        <a:spcBef>
                          <a:spcPct val="0"/>
                        </a:spcBef>
                        <a:spcAft>
                          <a:spcPct val="0"/>
                        </a:spcAft>
                        <a:buClrTx/>
                        <a:buSzTx/>
                        <a:buFontTx/>
                        <a:buNone/>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康复措施</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9">
                  <a:txBody>
                    <a:bodyPr/>
                    <a:lstStyle/>
                    <a:p>
                      <a:pPr marL="0" marR="0" lvl="0" indent="0" algn="l"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生活劳动能力</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职业训练</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学习能力</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4</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社会交往</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5</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其他</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rgbClr val="FFCC99"/>
                    </a:solidFill>
                  </a:tcPr>
                </a:tc>
                <a:tc hMerge="1">
                  <a:tcPr/>
                </a:tc>
                <a:tc hMerge="1">
                  <a:tcPr/>
                </a:tc>
                <a:tc hMerge="1">
                  <a:tcPr/>
                </a:tc>
                <a:tc hMerge="1">
                  <a:tcPr/>
                </a:tc>
                <a:tc hMerge="1">
                  <a:tcPr/>
                </a:tc>
                <a:tc hMerge="1">
                  <a:tcPr/>
                </a:tc>
                <a:tc hMerge="1">
                  <a:tcPr/>
                </a:tc>
                <a:tc hMerge="1">
                  <a:tcPr/>
                </a:tc>
              </a:tr>
              <a:tr h="117475">
                <a:tc vMerge="1">
                  <a:tcPr/>
                </a:tc>
                <a:tc gridSpan="9">
                  <a:txBody>
                    <a:bodyPr/>
                    <a:lstStyle/>
                    <a:p>
                      <a:pPr marL="0" marR="0" lvl="0" indent="0" algn="r" defTabSz="914400" rtl="0" eaLnBrk="1" fontAlgn="base" latinLnBrk="1" hangingPunct="1">
                        <a:lnSpc>
                          <a:spcPts val="1200"/>
                        </a:lnSpc>
                        <a:spcBef>
                          <a:spcPct val="0"/>
                        </a:spcBef>
                        <a:spcAft>
                          <a:spcPct val="0"/>
                        </a:spcAft>
                        <a:buClrTx/>
                        <a:buSzTx/>
                        <a:buFontTx/>
                        <a:buNone/>
                        <a:tabLst>
                          <a:tab pos="2636520" algn="ctr"/>
                          <a:tab pos="5273675" algn="r"/>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  </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hMerge="1">
                  <a:tcPr/>
                </a:tc>
                <a:tc hMerge="1">
                  <a:tcPr/>
                </a:tc>
              </a:tr>
              <a:tr h="11747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753745" algn="l"/>
                          <a:tab pos="2636520" algn="ctr"/>
                          <a:tab pos="5273675" algn="r"/>
                          <a:tab pos="5324475" algn="l"/>
                          <a:tab pos="5343525" algn="l"/>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本次随访分类</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7">
                  <a:txBody>
                    <a:bodyPr/>
                    <a:lstStyle/>
                    <a:p>
                      <a:pPr marL="0" marR="0" lvl="0" indent="0" algn="l"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en-US"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1</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不稳定</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2</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基本稳定</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3</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稳定   </a:t>
                      </a:r>
                      <a:r>
                        <a:rPr kumimoji="0" 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hMerge="1">
                  <a:tcPr/>
                </a:tc>
                <a:tc hMerge="1">
                  <a:tcPr/>
                </a:tc>
                <a:tc hMerge="1">
                  <a:tcPr/>
                </a:tc>
                <a:tc gridSpan="2">
                  <a:txBody>
                    <a:bodyPr/>
                    <a:lstStyle/>
                    <a:p>
                      <a:pPr marL="0" marR="0" lvl="0" indent="0" algn="r" defTabSz="914400" rtl="0" eaLnBrk="1" fontAlgn="base" latinLnBrk="0" hangingPunct="1">
                        <a:lnSpc>
                          <a:spcPts val="1200"/>
                        </a:lnSpc>
                        <a:spcBef>
                          <a:spcPct val="0"/>
                        </a:spcBef>
                        <a:spcAft>
                          <a:spcPct val="0"/>
                        </a:spcAft>
                        <a:buClrTx/>
                        <a:buSzTx/>
                        <a:buFontTx/>
                        <a:buNone/>
                        <a:tabLst>
                          <a:tab pos="2636520" algn="ctr"/>
                          <a:tab pos="5273675" algn="r"/>
                        </a:tabLst>
                      </a:pPr>
                      <a:r>
                        <a:rPr kumimoji="0" lang="zh-CN" altLang="zh-CN"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a:t>
                      </a:r>
                      <a:endParaRPr kumimoji="0" lang="zh-CN" altLang="zh-CN"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r>
              <a:tr h="0">
                <a:tc>
                  <a:txBody>
                    <a:bodyPr/>
                    <a:lstStyle/>
                    <a:p>
                      <a:pPr marL="0" marR="0" lvl="0" indent="0" algn="ctr" defTabSz="914400" rtl="0" eaLnBrk="1" fontAlgn="base" latinLnBrk="0" hangingPunct="1">
                        <a:lnSpc>
                          <a:spcPts val="1400"/>
                        </a:lnSpc>
                        <a:spcBef>
                          <a:spcPct val="0"/>
                        </a:spcBef>
                        <a:spcAft>
                          <a:spcPct val="0"/>
                        </a:spcAft>
                        <a:buClrTx/>
                        <a:buSzTx/>
                        <a:buFontTx/>
                        <a:buNone/>
                        <a:tabLst>
                          <a:tab pos="2636520" algn="ctr"/>
                          <a:tab pos="5273675" algn="r"/>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下次随访日期</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gridSpan="4">
                  <a:txBody>
                    <a:bodyPr/>
                    <a:lstStyle/>
                    <a:p>
                      <a:pPr marL="0" marR="0" lvl="0" indent="0" algn="just" defTabSz="914400" rtl="0" eaLnBrk="1" fontAlgn="base" latinLnBrk="0" hangingPunct="1">
                        <a:lnSpc>
                          <a:spcPts val="1400"/>
                        </a:lnSpc>
                        <a:spcBef>
                          <a:spcPct val="0"/>
                        </a:spcBef>
                        <a:spcAft>
                          <a:spcPct val="0"/>
                        </a:spcAft>
                        <a:buClrTx/>
                        <a:buSzTx/>
                        <a:buFontTx/>
                        <a:buNone/>
                        <a:tabLst>
                          <a:tab pos="2636520" algn="ctr"/>
                          <a:tab pos="5273675" algn="r"/>
                        </a:tabLst>
                      </a:pPr>
                      <a:r>
                        <a:rPr kumimoji="0" lang="en-US" altLang="zh-CN" sz="800" b="0" i="0" u="sng"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年</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月</a:t>
                      </a:r>
                      <a:r>
                        <a:rPr kumimoji="0" lang="zh-CN" alt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en-US" sz="800" b="0" i="0" u="sng"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    </a:t>
                      </a: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日</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c hMerge="1">
                  <a:tcPr/>
                </a:tc>
                <a:tc gridSpan="2">
                  <a:txBody>
                    <a:bodyPr/>
                    <a:lstStyle/>
                    <a:p>
                      <a:pPr marL="0" marR="0" lvl="0" indent="0" algn="ctr" defTabSz="914400" rtl="0" eaLnBrk="1" fontAlgn="base" latinLnBrk="0" hangingPunct="1">
                        <a:lnSpc>
                          <a:spcPts val="1400"/>
                        </a:lnSpc>
                        <a:spcBef>
                          <a:spcPct val="0"/>
                        </a:spcBef>
                        <a:spcAft>
                          <a:spcPct val="0"/>
                        </a:spcAft>
                        <a:buClrTx/>
                        <a:buSzTx/>
                        <a:buFontTx/>
                        <a:buNone/>
                        <a:tabLst>
                          <a:tab pos="2636520" algn="ctr"/>
                          <a:tab pos="5273675" algn="r"/>
                        </a:tabLst>
                      </a:pPr>
                      <a:r>
                        <a:rPr kumimoji="0" lang="zh-CN" altLang="en-US" sz="800" b="0" i="0" u="none" strike="noStrike" cap="none" normalizeH="0" baseline="0" smtClean="0">
                          <a:ln>
                            <a:noFill/>
                          </a:ln>
                          <a:solidFill>
                            <a:srgbClr val="000000"/>
                          </a:solidFill>
                          <a:effectLst/>
                          <a:latin typeface="Times New Roman" panose="02020603050405020304" pitchFamily="18" charset="0"/>
                          <a:ea typeface="仿宋_GB2312" panose="02010609030101010101" pitchFamily="49" charset="-122"/>
                          <a:cs typeface="Times New Roman" panose="02020603050405020304" pitchFamily="18" charset="0"/>
                        </a:rPr>
                        <a:t>随访医生签名</a:t>
                      </a:r>
                      <a:endParaRPr kumimoji="0" lang="zh-CN" altLang="en-US" sz="800" b="0" i="0" u="none" strike="noStrike" cap="none" normalizeH="0" baseline="0" smtClean="0">
                        <a:ln>
                          <a:noFill/>
                        </a:ln>
                        <a:solidFill>
                          <a:schemeClr val="tx1"/>
                        </a:solidFill>
                        <a:effectLst/>
                        <a:latin typeface="Times New Roman" panose="02020603050405020304" pitchFamily="18" charset="0"/>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gridSpan="3">
                  <a:txBody>
                    <a:bodyPr/>
                    <a:lstStyle/>
                    <a:p>
                      <a:pPr marL="0" marR="0" lvl="0" indent="0" algn="just" defTabSz="914400" rtl="0" eaLnBrk="1" fontAlgn="base" latinLnBrk="0" hangingPunct="1">
                        <a:lnSpc>
                          <a:spcPts val="1400"/>
                        </a:lnSpc>
                        <a:spcBef>
                          <a:spcPct val="0"/>
                        </a:spcBef>
                        <a:spcAft>
                          <a:spcPct val="0"/>
                        </a:spcAft>
                        <a:buClrTx/>
                        <a:buSzTx/>
                        <a:buFontTx/>
                        <a:buNone/>
                      </a:pPr>
                      <a:endParaRPr kumimoji="0" lang="zh-CN" altLang="zh-CN" sz="800" b="0" i="0" u="none" strike="noStrike" cap="none" normalizeH="0" baseline="0" smtClean="0">
                        <a:ln>
                          <a:noFill/>
                        </a:ln>
                        <a:solidFill>
                          <a:srgbClr val="000000"/>
                        </a:solidFill>
                        <a:effectLst/>
                        <a:latin typeface="仿宋_GB2312" panose="02010609030101010101" pitchFamily="49" charset="-122"/>
                        <a:ea typeface="仿宋_GB2312" panose="02010609030101010101" pitchFamily="49" charset="-122"/>
                        <a:cs typeface="Times New Roman" panose="02020603050405020304" pitchFamily="18" charset="0"/>
                      </a:endParaRPr>
                    </a:p>
                  </a:txBody>
                  <a:tcPr marL="35220" marR="35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99"/>
                    </a:solidFill>
                  </a:tcPr>
                </a:tc>
                <a:tc hMerge="1">
                  <a:tcPr/>
                </a:tc>
                <a:tc hMerge="1">
                  <a:tcPr/>
                </a:tc>
              </a:tr>
            </a:tbl>
          </a:graphicData>
        </a:graphic>
      </p:graphicFrame>
      <p:sp>
        <p:nvSpPr>
          <p:cNvPr id="8" name="标题 3"/>
          <p:cNvSpPr txBox="1"/>
          <p:nvPr/>
        </p:nvSpPr>
        <p:spPr>
          <a:xfrm>
            <a:off x="5572132" y="612755"/>
            <a:ext cx="3571868" cy="5715041"/>
          </a:xfrm>
          <a:prstGeom prst="rect">
            <a:avLst/>
          </a:prstGeom>
          <a:solidFill>
            <a:schemeClr val="bg1"/>
          </a:solidFill>
        </p:spPr>
        <p:txBody>
          <a:bodyPr anchor="ctr">
            <a:scene3d>
              <a:camera prst="orthographicFront"/>
              <a:lightRig rig="soft" dir="t"/>
            </a:scene3d>
            <a:sp3d prstMaterial="softEdge">
              <a:bevelT w="25400" h="25400"/>
            </a:sp3d>
          </a:bodyPr>
          <a:lstStyle/>
          <a:p>
            <a:pPr marR="0" defTabSz="914400" eaLnBrk="0" hangingPunct="0">
              <a:buClrTx/>
              <a:buSzTx/>
              <a:buFontTx/>
              <a:buNone/>
              <a:defRPr/>
            </a:pPr>
            <a:endParaRPr kumimoji="0" lang="en-US" altLang="zh-CN" sz="2000" b="1" kern="0" cap="none" spc="0" normalizeH="0" baseline="0" noProof="0" dirty="0">
              <a:solidFill>
                <a:srgbClr val="FF0000"/>
              </a:solidFill>
              <a:latin typeface="宋体" panose="02010600030101010101" pitchFamily="2" charset="-122"/>
              <a:ea typeface="宋体" panose="02010600030101010101" pitchFamily="2" charset="-122"/>
              <a:cs typeface="+mj-cs"/>
            </a:endParaRPr>
          </a:p>
          <a:p>
            <a:pPr marR="0" algn="ctr" defTabSz="914400" eaLnBrk="0" hangingPunct="0">
              <a:buClrTx/>
              <a:buSzTx/>
              <a:buFontTx/>
              <a:buNone/>
              <a:defRPr/>
            </a:pPr>
            <a:r>
              <a:rPr kumimoji="0" lang="zh-CN" altLang="en-US" sz="2000" b="1" kern="0" cap="none" spc="0" normalizeH="0" baseline="0" noProof="0" dirty="0">
                <a:solidFill>
                  <a:srgbClr val="FF0000"/>
                </a:solidFill>
                <a:latin typeface="宋体" panose="02010600030101010101" pitchFamily="2" charset="-122"/>
                <a:ea typeface="宋体" panose="02010600030101010101" pitchFamily="2" charset="-122"/>
                <a:cs typeface="+mj-cs"/>
              </a:rPr>
              <a:t>新版修订</a:t>
            </a:r>
            <a:endParaRPr kumimoji="0" lang="en-US" altLang="zh-CN" sz="2000" b="1" kern="0" cap="none" spc="0" normalizeH="0" baseline="0" noProof="0" dirty="0">
              <a:solidFill>
                <a:srgbClr val="FF0000"/>
              </a:solidFill>
              <a:latin typeface="宋体" panose="02010600030101010101" pitchFamily="2" charset="-122"/>
              <a:ea typeface="宋体" panose="02010600030101010101" pitchFamily="2" charset="-122"/>
              <a:cs typeface="+mj-cs"/>
            </a:endParaRPr>
          </a:p>
          <a:p>
            <a:pPr marR="0" defTabSz="914400" eaLnBrk="0" hangingPunct="0">
              <a:buClrTx/>
              <a:buSzTx/>
              <a:buFontTx/>
              <a:buNone/>
              <a:defRPr/>
            </a:pPr>
            <a:r>
              <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rPr>
              <a:t>1</a:t>
            </a:r>
            <a:r>
              <a:rPr kumimoji="0" lang="zh-CN" altLang="en-US" sz="2000" b="1" kern="0" cap="none" spc="0" normalizeH="0" baseline="0" noProof="0" dirty="0">
                <a:solidFill>
                  <a:schemeClr val="tx2"/>
                </a:solidFill>
                <a:latin typeface="宋体" panose="02010600030101010101" pitchFamily="2" charset="-122"/>
                <a:ea typeface="宋体" panose="02010600030101010101" pitchFamily="2" charset="-122"/>
                <a:cs typeface="+mj-cs"/>
              </a:rPr>
              <a:t>、增加就业情况；</a:t>
            </a:r>
            <a:endPar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endParaRPr>
          </a:p>
          <a:p>
            <a:pPr marR="0" defTabSz="914400" eaLnBrk="0" hangingPunct="0">
              <a:buClrTx/>
              <a:buSzTx/>
              <a:buFontTx/>
              <a:buNone/>
              <a:defRPr/>
            </a:pPr>
            <a:r>
              <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rPr>
              <a:t>2</a:t>
            </a:r>
            <a:r>
              <a:rPr kumimoji="0" lang="zh-CN" altLang="en-US" sz="2000" b="1" kern="0" cap="none" spc="0" normalizeH="0" baseline="0" noProof="0" dirty="0">
                <a:solidFill>
                  <a:schemeClr val="tx2"/>
                </a:solidFill>
                <a:latin typeface="宋体" panose="02010600030101010101" pitchFamily="2" charset="-122"/>
                <a:ea typeface="宋体" panose="02010600030101010101" pitchFamily="2" charset="-122"/>
                <a:cs typeface="+mj-cs"/>
              </a:rPr>
              <a:t>、增加失访；</a:t>
            </a:r>
            <a:endPar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endParaRPr>
          </a:p>
          <a:p>
            <a:pPr marR="0" defTabSz="914400" eaLnBrk="0" hangingPunct="0">
              <a:buClrTx/>
              <a:buSzTx/>
              <a:buFontTx/>
              <a:buNone/>
              <a:defRPr/>
            </a:pPr>
            <a:r>
              <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rPr>
              <a:t>3</a:t>
            </a:r>
            <a:r>
              <a:rPr kumimoji="0" lang="zh-CN" altLang="en-US" sz="2000" b="1" kern="0" cap="none" spc="0" normalizeH="0" baseline="0" noProof="0" dirty="0">
                <a:solidFill>
                  <a:schemeClr val="tx2"/>
                </a:solidFill>
                <a:latin typeface="宋体" panose="02010600030101010101" pitchFamily="2" charset="-122"/>
                <a:ea typeface="宋体" panose="02010600030101010101" pitchFamily="2" charset="-122"/>
                <a:cs typeface="+mj-cs"/>
              </a:rPr>
              <a:t>、增加死亡；</a:t>
            </a:r>
            <a:endPar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endParaRPr>
          </a:p>
          <a:p>
            <a:pPr marR="0" defTabSz="914400" eaLnBrk="0" hangingPunct="0">
              <a:buClrTx/>
              <a:buSzTx/>
              <a:buFontTx/>
              <a:buNone/>
              <a:defRPr/>
            </a:pPr>
            <a:r>
              <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rPr>
              <a:t>4</a:t>
            </a:r>
            <a:r>
              <a:rPr kumimoji="0" lang="zh-CN" altLang="en-US" sz="2000" b="1" kern="0" cap="none" spc="0" normalizeH="0" baseline="0" noProof="0" dirty="0">
                <a:solidFill>
                  <a:schemeClr val="tx2"/>
                </a:solidFill>
                <a:latin typeface="宋体" panose="02010600030101010101" pitchFamily="2" charset="-122"/>
                <a:ea typeface="宋体" panose="02010600030101010101" pitchFamily="2" charset="-122"/>
                <a:cs typeface="+mj-cs"/>
              </a:rPr>
              <a:t>、</a:t>
            </a:r>
            <a:r>
              <a:rPr kumimoji="0" lang="zh-CN" altLang="en-US" sz="2000" b="1" kern="0" cap="none" spc="0" normalizeH="0" baseline="0" noProof="0" dirty="0">
                <a:solidFill>
                  <a:schemeClr val="tx2"/>
                </a:solidFill>
                <a:latin typeface="宋体" panose="02010600030101010101" pitchFamily="2" charset="-122"/>
                <a:ea typeface="宋体" panose="02010600030101010101" pitchFamily="2" charset="-122"/>
                <a:cs typeface="+mn-cs"/>
              </a:rPr>
              <a:t>患者对家庭社会影响改为危险行为；</a:t>
            </a:r>
            <a:endPar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n-cs"/>
            </a:endParaRPr>
          </a:p>
          <a:p>
            <a:pPr marR="0" defTabSz="914400" eaLnBrk="0" hangingPunct="0">
              <a:buClrTx/>
              <a:buSzTx/>
              <a:buFontTx/>
              <a:buNone/>
              <a:defRPr/>
            </a:pPr>
            <a:r>
              <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rPr>
              <a:t>5</a:t>
            </a:r>
            <a:r>
              <a:rPr kumimoji="0" lang="zh-CN" altLang="en-US" sz="2000" b="1" kern="0" cap="none" spc="0" normalizeH="0" baseline="0" noProof="0" dirty="0">
                <a:solidFill>
                  <a:schemeClr val="tx2"/>
                </a:solidFill>
                <a:latin typeface="宋体" panose="02010600030101010101" pitchFamily="2" charset="-122"/>
                <a:ea typeface="宋体" panose="02010600030101010101" pitchFamily="2" charset="-122"/>
                <a:cs typeface="+mj-cs"/>
              </a:rPr>
              <a:t>、关锁情况改为两次随访期间关锁情况；</a:t>
            </a:r>
            <a:endPar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endParaRPr>
          </a:p>
          <a:p>
            <a:pPr marR="0" defTabSz="914400" eaLnBrk="0" hangingPunct="0">
              <a:buClrTx/>
              <a:buSzTx/>
              <a:buFontTx/>
              <a:buNone/>
              <a:defRPr/>
            </a:pPr>
            <a:r>
              <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rPr>
              <a:t>6</a:t>
            </a:r>
            <a:r>
              <a:rPr kumimoji="0" lang="zh-CN" altLang="en-US" sz="2000" b="1" kern="0" cap="none" spc="0" normalizeH="0" baseline="0" noProof="0" dirty="0">
                <a:solidFill>
                  <a:schemeClr val="tx2"/>
                </a:solidFill>
                <a:latin typeface="宋体" panose="02010600030101010101" pitchFamily="2" charset="-122"/>
                <a:ea typeface="宋体" panose="02010600030101010101" pitchFamily="2" charset="-122"/>
                <a:cs typeface="+mj-cs"/>
              </a:rPr>
              <a:t>、住院改为两次随访期间住院情况，内容为：</a:t>
            </a:r>
            <a:r>
              <a:rPr kumimoji="0" lang="en-US" sz="2000" b="1" kern="1200" cap="none" spc="0" normalizeH="0" baseline="0" noProof="0" dirty="0">
                <a:latin typeface="宋体" panose="02010600030101010101" pitchFamily="2" charset="-122"/>
                <a:ea typeface="宋体" panose="02010600030101010101" pitchFamily="2" charset="-122"/>
                <a:cs typeface="+mn-cs"/>
              </a:rPr>
              <a:t>0</a:t>
            </a:r>
            <a:r>
              <a:rPr kumimoji="0" lang="zh-CN" altLang="en-US" sz="2000" b="1" kern="1200" cap="none" spc="0" normalizeH="0" baseline="0" noProof="0" dirty="0">
                <a:latin typeface="宋体" panose="02010600030101010101" pitchFamily="2" charset="-122"/>
                <a:ea typeface="宋体" panose="02010600030101010101" pitchFamily="2" charset="-122"/>
                <a:cs typeface="+mn-cs"/>
              </a:rPr>
              <a:t>未住院</a:t>
            </a:r>
            <a:r>
              <a:rPr kumimoji="0" lang="en-US" sz="2000" b="1" kern="1200" cap="none" spc="0" normalizeH="0" baseline="0" noProof="0" dirty="0">
                <a:latin typeface="宋体" panose="02010600030101010101" pitchFamily="2" charset="-122"/>
                <a:ea typeface="宋体" panose="02010600030101010101" pitchFamily="2" charset="-122"/>
                <a:cs typeface="+mn-cs"/>
              </a:rPr>
              <a:t>  1</a:t>
            </a:r>
            <a:r>
              <a:rPr kumimoji="0" lang="zh-CN" altLang="en-US" sz="2000" b="1" kern="1200" cap="none" spc="0" normalizeH="0" baseline="0" noProof="0" dirty="0">
                <a:latin typeface="宋体" panose="02010600030101010101" pitchFamily="2" charset="-122"/>
                <a:ea typeface="宋体" panose="02010600030101010101" pitchFamily="2" charset="-122"/>
                <a:cs typeface="+mn-cs"/>
              </a:rPr>
              <a:t>目前正在住院</a:t>
            </a:r>
            <a:r>
              <a:rPr kumimoji="0" lang="en-US" sz="2000" b="1" kern="1200" cap="none" spc="0" normalizeH="0" baseline="0" noProof="0" dirty="0">
                <a:latin typeface="宋体" panose="02010600030101010101" pitchFamily="2" charset="-122"/>
                <a:ea typeface="宋体" panose="02010600030101010101" pitchFamily="2" charset="-122"/>
                <a:cs typeface="+mn-cs"/>
              </a:rPr>
              <a:t>  2</a:t>
            </a:r>
            <a:r>
              <a:rPr kumimoji="0" lang="zh-CN" altLang="en-US" sz="2000" b="1" kern="1200" cap="none" spc="0" normalizeH="0" baseline="0" noProof="0" dirty="0">
                <a:latin typeface="宋体" panose="02010600030101010101" pitchFamily="2" charset="-122"/>
                <a:ea typeface="宋体" panose="02010600030101010101" pitchFamily="2" charset="-122"/>
                <a:cs typeface="+mn-cs"/>
              </a:rPr>
              <a:t>曾住院，现未住院；</a:t>
            </a:r>
            <a:endParaRPr kumimoji="0" lang="en-US" altLang="zh-CN" sz="2000" b="1" kern="1200" cap="none" spc="0" normalizeH="0" baseline="0" noProof="0" dirty="0">
              <a:latin typeface="宋体" panose="02010600030101010101" pitchFamily="2" charset="-122"/>
              <a:ea typeface="宋体" panose="02010600030101010101" pitchFamily="2" charset="-122"/>
              <a:cs typeface="+mn-cs"/>
            </a:endParaRPr>
          </a:p>
          <a:p>
            <a:pPr marR="0" defTabSz="914400" eaLnBrk="0" hangingPunct="0">
              <a:buClrTx/>
              <a:buSzTx/>
              <a:buFontTx/>
              <a:buNone/>
              <a:defRPr/>
            </a:pPr>
            <a:r>
              <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rPr>
              <a:t>7</a:t>
            </a:r>
            <a:r>
              <a:rPr kumimoji="0" lang="zh-CN" altLang="en-US" sz="2000" b="1" kern="0" cap="none" spc="0" normalizeH="0" baseline="0" noProof="0" dirty="0">
                <a:solidFill>
                  <a:schemeClr val="tx2"/>
                </a:solidFill>
                <a:latin typeface="宋体" panose="02010600030101010101" pitchFamily="2" charset="-122"/>
                <a:ea typeface="宋体" panose="02010600030101010101" pitchFamily="2" charset="-122"/>
                <a:cs typeface="+mj-cs"/>
              </a:rPr>
              <a:t>、服药依从性内容改为：</a:t>
            </a:r>
            <a:r>
              <a:rPr kumimoji="0" lang="en-US" sz="2000" b="1" kern="1200" cap="none" spc="0" normalizeH="0" baseline="0" noProof="0" dirty="0">
                <a:latin typeface="宋体" panose="02010600030101010101" pitchFamily="2" charset="-122"/>
                <a:ea typeface="宋体" panose="02010600030101010101" pitchFamily="2" charset="-122"/>
                <a:cs typeface="+mn-cs"/>
              </a:rPr>
              <a:t> 1</a:t>
            </a:r>
            <a:r>
              <a:rPr kumimoji="0" lang="zh-CN" altLang="en-US" sz="2000" b="1" kern="1200" cap="none" spc="0" normalizeH="0" baseline="0" noProof="0" dirty="0">
                <a:latin typeface="宋体" panose="02010600030101010101" pitchFamily="2" charset="-122"/>
                <a:ea typeface="宋体" panose="02010600030101010101" pitchFamily="2" charset="-122"/>
                <a:cs typeface="+mn-cs"/>
              </a:rPr>
              <a:t>按医嘱规律用药</a:t>
            </a:r>
            <a:r>
              <a:rPr kumimoji="0" lang="en-US" sz="2000" b="1" kern="1200" cap="none" spc="0" normalizeH="0" baseline="0" noProof="0" dirty="0">
                <a:latin typeface="宋体" panose="02010600030101010101" pitchFamily="2" charset="-122"/>
                <a:ea typeface="宋体" panose="02010600030101010101" pitchFamily="2" charset="-122"/>
                <a:cs typeface="+mn-cs"/>
              </a:rPr>
              <a:t>  2</a:t>
            </a:r>
            <a:r>
              <a:rPr kumimoji="0" lang="zh-CN" altLang="en-US" sz="2000" b="1" kern="1200" cap="none" spc="0" normalizeH="0" baseline="0" noProof="0" dirty="0">
                <a:latin typeface="宋体" panose="02010600030101010101" pitchFamily="2" charset="-122"/>
                <a:ea typeface="宋体" panose="02010600030101010101" pitchFamily="2" charset="-122"/>
                <a:cs typeface="+mn-cs"/>
              </a:rPr>
              <a:t>间断用药</a:t>
            </a:r>
            <a:r>
              <a:rPr kumimoji="0" lang="en-US" sz="2000" b="1" kern="1200" cap="none" spc="0" normalizeH="0" baseline="0" noProof="0" dirty="0">
                <a:latin typeface="宋体" panose="02010600030101010101" pitchFamily="2" charset="-122"/>
                <a:ea typeface="宋体" panose="02010600030101010101" pitchFamily="2" charset="-122"/>
                <a:cs typeface="+mn-cs"/>
              </a:rPr>
              <a:t>  3</a:t>
            </a:r>
            <a:r>
              <a:rPr kumimoji="0" lang="zh-CN" altLang="en-US" sz="2000" b="1" kern="1200" cap="none" spc="0" normalizeH="0" baseline="0" noProof="0" dirty="0">
                <a:latin typeface="宋体" panose="02010600030101010101" pitchFamily="2" charset="-122"/>
                <a:ea typeface="宋体" panose="02010600030101010101" pitchFamily="2" charset="-122"/>
                <a:cs typeface="+mn-cs"/>
              </a:rPr>
              <a:t>不用药</a:t>
            </a:r>
            <a:r>
              <a:rPr kumimoji="0" lang="en-US" sz="2000" b="1" kern="1200" cap="none" spc="0" normalizeH="0" baseline="0" noProof="0" dirty="0">
                <a:latin typeface="宋体" panose="02010600030101010101" pitchFamily="2" charset="-122"/>
                <a:ea typeface="宋体" panose="02010600030101010101" pitchFamily="2" charset="-122"/>
                <a:cs typeface="+mn-cs"/>
              </a:rPr>
              <a:t>   4</a:t>
            </a:r>
            <a:r>
              <a:rPr kumimoji="0" lang="zh-CN" altLang="en-US" sz="2000" b="1" kern="1200" cap="none" spc="0" normalizeH="0" baseline="0" noProof="0" dirty="0">
                <a:latin typeface="宋体" panose="02010600030101010101" pitchFamily="2" charset="-122"/>
                <a:ea typeface="宋体" panose="02010600030101010101" pitchFamily="2" charset="-122"/>
                <a:cs typeface="+mn-cs"/>
              </a:rPr>
              <a:t>医嘱勿需用药；</a:t>
            </a:r>
            <a:endParaRPr kumimoji="0" lang="en-US" altLang="zh-CN" sz="2000" b="1" kern="1200" cap="none" spc="0" normalizeH="0" baseline="0" noProof="0" dirty="0">
              <a:latin typeface="宋体" panose="02010600030101010101" pitchFamily="2" charset="-122"/>
              <a:ea typeface="宋体" panose="02010600030101010101" pitchFamily="2" charset="-122"/>
              <a:cs typeface="+mn-cs"/>
            </a:endParaRPr>
          </a:p>
          <a:p>
            <a:pPr marR="0" defTabSz="914400" eaLnBrk="0" hangingPunct="0">
              <a:buClrTx/>
              <a:buSzTx/>
              <a:buFontTx/>
              <a:buNone/>
              <a:defRPr/>
            </a:pPr>
            <a:r>
              <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rPr>
              <a:t>8</a:t>
            </a:r>
            <a:r>
              <a:rPr kumimoji="0" lang="zh-CN" altLang="en-US" sz="2000" b="1" kern="0" cap="none" spc="0" normalizeH="0" baseline="0" noProof="0" dirty="0">
                <a:solidFill>
                  <a:schemeClr val="tx2"/>
                </a:solidFill>
                <a:latin typeface="宋体" panose="02010600030101010101" pitchFamily="2" charset="-122"/>
                <a:ea typeface="宋体" panose="02010600030101010101" pitchFamily="2" charset="-122"/>
                <a:cs typeface="+mj-cs"/>
              </a:rPr>
              <a:t>、增加用药指导。</a:t>
            </a:r>
            <a:endPar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endParaRPr>
          </a:p>
          <a:p>
            <a:pPr marR="0" defTabSz="914400" eaLnBrk="0" hangingPunct="0">
              <a:buClrTx/>
              <a:buSzTx/>
              <a:buFontTx/>
              <a:buNone/>
              <a:defRPr/>
            </a:pPr>
            <a:endParaRPr kumimoji="0" lang="en-US" altLang="zh-CN" sz="2000" b="1" kern="0" cap="none" spc="0" normalizeH="0" baseline="0" noProof="0" dirty="0">
              <a:solidFill>
                <a:schemeClr val="tx2"/>
              </a:solidFill>
              <a:latin typeface="宋体" panose="02010600030101010101" pitchFamily="2" charset="-122"/>
              <a:ea typeface="宋体" panose="02010600030101010101" pitchFamily="2" charset="-122"/>
              <a:cs typeface="+mj-cs"/>
            </a:endParaRPr>
          </a:p>
          <a:p>
            <a:pPr marR="0" defTabSz="914400" eaLnBrk="0" hangingPunct="0">
              <a:buClrTx/>
              <a:buSzTx/>
              <a:buFontTx/>
              <a:buNone/>
              <a:defRPr/>
            </a:pPr>
            <a:r>
              <a:rPr kumimoji="0" lang="zh-CN" altLang="en-US" sz="2000" b="1" kern="0" cap="none" spc="0" normalizeH="0" baseline="0" noProof="0" dirty="0">
                <a:solidFill>
                  <a:schemeClr val="tx2"/>
                </a:solidFill>
                <a:latin typeface="宋体" panose="02010600030101010101" pitchFamily="2" charset="-122"/>
                <a:ea typeface="宋体" panose="02010600030101010101" pitchFamily="2" charset="-122"/>
                <a:cs typeface="+mj-cs"/>
              </a:rPr>
              <a:t>详细请参照填表说明填写。</a:t>
            </a:r>
            <a:endParaRPr kumimoji="0" lang="zh-CN" altLang="en-US" sz="2000" b="1" kern="0" cap="none" spc="0" normalizeH="0" baseline="0" noProof="0" dirty="0">
              <a:solidFill>
                <a:schemeClr val="tx2"/>
              </a:solidFill>
              <a:latin typeface="宋体" panose="02010600030101010101" pitchFamily="2" charset="-122"/>
              <a:ea typeface="宋体" panose="02010600030101010101" pitchFamily="2" charset="-122"/>
              <a:cs typeface="+mj-cs"/>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Rectangle 3"/>
          <p:cNvSpPr>
            <a:spLocks noGrp="1"/>
          </p:cNvSpPr>
          <p:nvPr>
            <p:ph idx="1"/>
          </p:nvPr>
        </p:nvSpPr>
        <p:spPr>
          <a:xfrm>
            <a:off x="457200" y="838200"/>
            <a:ext cx="8229600" cy="5287963"/>
          </a:xfrm>
        </p:spPr>
        <p:txBody>
          <a:bodyPr vert="horz" wrap="square" lIns="91440" tIns="45720" rIns="91440" bIns="45720" anchor="t" anchorCtr="0"/>
          <a:p>
            <a:pPr algn="ctr" eaLnBrk="1" hangingPunct="1">
              <a:buNone/>
            </a:pPr>
            <a:endParaRPr lang="en-US" altLang="zh-CN" sz="9600" dirty="0">
              <a:latin typeface="Wingdings" panose="05000000000000000000" pitchFamily="2" charset="2"/>
              <a:ea typeface="黑体" panose="02010609060101010101" pitchFamily="49" charset="-122"/>
            </a:endParaRPr>
          </a:p>
          <a:p>
            <a:pPr algn="ctr" eaLnBrk="1" hangingPunct="1">
              <a:buNone/>
            </a:pPr>
            <a:r>
              <a:rPr lang="zh-CN" altLang="en-US" sz="9600" dirty="0">
                <a:latin typeface="Wingdings" panose="05000000000000000000" pitchFamily="2" charset="2"/>
                <a:ea typeface="华文行楷" panose="02010800040101010101" pitchFamily="2" charset="-122"/>
              </a:rPr>
              <a:t>谢谢大家</a:t>
            </a:r>
            <a:endParaRPr lang="zh-CN" altLang="en-US" sz="9600" dirty="0">
              <a:latin typeface="Wingdings" panose="05000000000000000000" pitchFamily="2" charset="2"/>
              <a:ea typeface="华文行楷" panose="02010800040101010101"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Rectangle 2"/>
          <p:cNvSpPr>
            <a:spLocks noGrp="1"/>
          </p:cNvSpPr>
          <p:nvPr>
            <p:ph type="title"/>
          </p:nvPr>
        </p:nvSpPr>
        <p:spPr/>
        <p:txBody>
          <a:bodyPr vert="horz" wrap="square" lIns="91440" tIns="45720" rIns="91440" bIns="45720" anchor="ctr" anchorCtr="0"/>
          <a:p>
            <a:pPr eaLnBrk="1" hangingPunct="1"/>
            <a:r>
              <a:rPr lang="zh-CN" altLang="en-US" b="1" dirty="0"/>
              <a:t>精神障碍的特殊性</a:t>
            </a:r>
            <a:endParaRPr lang="zh-CN" altLang="en-US" b="1" dirty="0"/>
          </a:p>
        </p:txBody>
      </p:sp>
      <p:sp>
        <p:nvSpPr>
          <p:cNvPr id="8195" name="Rectangle 3"/>
          <p:cNvSpPr>
            <a:spLocks noGrp="1"/>
          </p:cNvSpPr>
          <p:nvPr>
            <p:ph idx="1"/>
          </p:nvPr>
        </p:nvSpPr>
        <p:spPr/>
        <p:txBody>
          <a:bodyPr vert="horz" wrap="square" lIns="91440" tIns="45720" rIns="91440" bIns="45720" anchor="t" anchorCtr="0"/>
          <a:p>
            <a:pPr eaLnBrk="1" hangingPunct="1"/>
            <a:r>
              <a:rPr lang="zh-CN" altLang="en-US" b="1" dirty="0"/>
              <a:t>没有一个客观指标</a:t>
            </a:r>
            <a:endParaRPr lang="zh-CN" altLang="en-US" b="1" dirty="0"/>
          </a:p>
          <a:p>
            <a:pPr eaLnBrk="1" hangingPunct="1"/>
            <a:endParaRPr lang="zh-CN" altLang="en-US" b="1" dirty="0"/>
          </a:p>
          <a:p>
            <a:pPr eaLnBrk="1" hangingPunct="1"/>
            <a:r>
              <a:rPr lang="zh-CN" altLang="en-US" b="1" dirty="0"/>
              <a:t>只能通过观察病人获得资料</a:t>
            </a:r>
            <a:endParaRPr lang="zh-CN" altLang="en-US" b="1" dirty="0"/>
          </a:p>
          <a:p>
            <a:pPr eaLnBrk="1" hangingPunct="1"/>
            <a:endParaRPr lang="zh-CN" altLang="en-US" b="1" dirty="0"/>
          </a:p>
          <a:p>
            <a:pPr eaLnBrk="1" hangingPunct="1"/>
            <a:r>
              <a:rPr lang="zh-CN" altLang="en-US" b="1" dirty="0"/>
              <a:t>观察：言谈、行为</a:t>
            </a:r>
            <a:endParaRPr lang="zh-CN" altLang="en-U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a:t>
            </a:r>
            <a:endParaRPr lang="zh-CN" altLang="en-US" b="1" dirty="0"/>
          </a:p>
        </p:txBody>
      </p:sp>
      <p:sp>
        <p:nvSpPr>
          <p:cNvPr id="9219" name="Rectangle 3"/>
          <p:cNvSpPr>
            <a:spLocks noGrp="1"/>
          </p:cNvSpPr>
          <p:nvPr>
            <p:ph idx="1"/>
          </p:nvPr>
        </p:nvSpPr>
        <p:spPr/>
        <p:txBody>
          <a:bodyPr vert="horz" wrap="square" lIns="91440" tIns="45720" rIns="91440" bIns="45720" anchor="t" anchorCtr="0"/>
          <a:p>
            <a:pPr eaLnBrk="1" hangingPunct="1"/>
            <a:r>
              <a:rPr lang="zh-CN" altLang="en-US" b="1" dirty="0"/>
              <a:t>多起病于青壮年，表现为感知、思维、情感、意志行为等多方面障碍，精神活动与周围环境和内心体验不协调，脱离现实。一般无意识障碍和明显的智能障碍，可有注意、工作记忆、抽象思维和信息整合等方面认知功能损害。病程多迁延，反复发作，部分患者发生精神活动衰退和不同程度社会功能缺损。</a:t>
            </a:r>
            <a:endParaRPr lang="zh-CN" altLang="en-US"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2"/>
          <p:cNvSpPr>
            <a:spLocks noGrp="1"/>
          </p:cNvSpPr>
          <p:nvPr>
            <p:ph type="title"/>
          </p:nvPr>
        </p:nvSpPr>
        <p:spPr/>
        <p:txBody>
          <a:bodyPr vert="horz" wrap="square" lIns="91440" tIns="45720" rIns="91440" bIns="45720" anchor="ctr" anchorCtr="0"/>
          <a:p>
            <a:pPr eaLnBrk="1" hangingPunct="1"/>
            <a:r>
              <a:rPr lang="en-US" altLang="zh-CN" b="1" dirty="0"/>
              <a:t>1</a:t>
            </a:r>
            <a:r>
              <a:rPr lang="zh-CN" altLang="en-US" b="1" dirty="0"/>
              <a:t>、精神分裂症表现</a:t>
            </a:r>
            <a:endParaRPr lang="zh-CN" altLang="en-US" b="1" dirty="0"/>
          </a:p>
        </p:txBody>
      </p:sp>
      <p:sp>
        <p:nvSpPr>
          <p:cNvPr id="10243" name="Rectangle 3"/>
          <p:cNvSpPr>
            <a:spLocks noGrp="1"/>
          </p:cNvSpPr>
          <p:nvPr>
            <p:ph idx="1"/>
          </p:nvPr>
        </p:nvSpPr>
        <p:spPr>
          <a:xfrm>
            <a:off x="228600" y="1600200"/>
            <a:ext cx="8686800" cy="4525963"/>
          </a:xfrm>
        </p:spPr>
        <p:txBody>
          <a:bodyPr vert="horz" wrap="square" lIns="91440" tIns="45720" rIns="91440" bIns="45720" anchor="t" anchorCtr="0"/>
          <a:p>
            <a:pPr eaLnBrk="1" hangingPunct="1"/>
            <a:r>
              <a:rPr lang="zh-CN" altLang="en-US" b="1" dirty="0"/>
              <a:t>（</a:t>
            </a:r>
            <a:r>
              <a:rPr lang="en-US" altLang="zh-CN" b="1" dirty="0"/>
              <a:t>1</a:t>
            </a:r>
            <a:r>
              <a:rPr lang="zh-CN" altLang="en-US" b="1" dirty="0"/>
              <a:t>）感知觉障碍</a:t>
            </a:r>
            <a:r>
              <a:rPr lang="en-US" altLang="zh-CN" b="1" dirty="0"/>
              <a:t>:</a:t>
            </a:r>
            <a:endParaRPr lang="en-US" altLang="zh-CN" b="1" dirty="0"/>
          </a:p>
          <a:p>
            <a:pPr eaLnBrk="1" hangingPunct="1"/>
            <a:r>
              <a:rPr lang="zh-CN" altLang="en-US" b="1" dirty="0">
                <a:solidFill>
                  <a:srgbClr val="FF0000"/>
                </a:solidFill>
              </a:rPr>
              <a:t>最突出的是幻觉，</a:t>
            </a:r>
            <a:r>
              <a:rPr lang="zh-CN" altLang="en-US" b="1" dirty="0"/>
              <a:t>病人感知到不存在的事物</a:t>
            </a:r>
            <a:endParaRPr lang="zh-CN" altLang="en-US" b="1" dirty="0"/>
          </a:p>
          <a:p>
            <a:pPr eaLnBrk="1" hangingPunct="1"/>
            <a:r>
              <a:rPr lang="zh-CN" altLang="en-US" b="1" dirty="0"/>
              <a:t>包括：</a:t>
            </a:r>
            <a:endParaRPr lang="zh-CN" altLang="en-US" b="1" dirty="0"/>
          </a:p>
          <a:p>
            <a:pPr eaLnBrk="1" hangingPunct="1"/>
            <a:r>
              <a:rPr lang="zh-CN" altLang="en-US" b="1" dirty="0"/>
              <a:t>幻听（最为常见，言语性幻听是诊断精神分裂症的重要症状）</a:t>
            </a:r>
            <a:endParaRPr lang="zh-CN" altLang="en-US" b="1" dirty="0"/>
          </a:p>
          <a:p>
            <a:pPr eaLnBrk="1" hangingPunct="1"/>
            <a:r>
              <a:rPr lang="zh-CN" altLang="en-US" b="1" dirty="0"/>
              <a:t>幻视、幻嗅、幻味、幻触 </a:t>
            </a:r>
            <a:endParaRPr lang="zh-CN" altLang="en-US" b="1" dirty="0"/>
          </a:p>
        </p:txBody>
      </p:sp>
    </p:spTree>
  </p:cSld>
  <p:clrMapOvr>
    <a:masterClrMapping/>
  </p:clrMapOvr>
</p:sld>
</file>

<file path=ppt/tags/tag1.xml><?xml version="1.0" encoding="utf-8"?>
<p:tagLst xmlns:p="http://schemas.openxmlformats.org/presentationml/2006/main">
  <p:tag name="KSO_WPP_MARK_KEY" val="736b121c-171a-4d36-9d81-15cc46f1b109"/>
</p:tagLst>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16839</Words>
  <Application>WPS 演示</Application>
  <PresentationFormat>全屏显示(4:3)</PresentationFormat>
  <Paragraphs>1329</Paragraphs>
  <Slides>62</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62</vt:i4>
      </vt:variant>
    </vt:vector>
  </HeadingPairs>
  <TitlesOfParts>
    <vt:vector size="74" baseType="lpstr">
      <vt:lpstr>Arial</vt:lpstr>
      <vt:lpstr>宋体</vt:lpstr>
      <vt:lpstr>Wingdings</vt:lpstr>
      <vt:lpstr>华文行楷</vt:lpstr>
      <vt:lpstr>Times New Roman</vt:lpstr>
      <vt:lpstr>仿宋_GB2312</vt:lpstr>
      <vt:lpstr>仿宋</vt:lpstr>
      <vt:lpstr>微软雅黑</vt:lpstr>
      <vt:lpstr>黑体</vt:lpstr>
      <vt:lpstr>Arial Unicode MS</vt:lpstr>
      <vt:lpstr>Calibri</vt:lpstr>
      <vt:lpstr>默认设计模板</vt:lpstr>
      <vt:lpstr>国家基本公共卫生服务规范 （第三版）</vt:lpstr>
      <vt:lpstr>国家基本公共卫生服务规范</vt:lpstr>
      <vt:lpstr>（第三版）修订主要变化</vt:lpstr>
      <vt:lpstr>主要内容</vt:lpstr>
      <vt:lpstr>一、服务对象 </vt:lpstr>
      <vt:lpstr>一、服务对象 </vt:lpstr>
      <vt:lpstr>精神障碍的特殊性</vt:lpstr>
      <vt:lpstr>1、精神分裂症</vt:lpstr>
      <vt:lpstr>1、精神分裂症表现</vt:lpstr>
      <vt:lpstr>1、精神分裂症表现</vt:lpstr>
      <vt:lpstr>1、精神分裂症表现</vt:lpstr>
      <vt:lpstr>1、精神分裂症表现</vt:lpstr>
      <vt:lpstr>1、精神分裂症表现</vt:lpstr>
      <vt:lpstr>1、精神分裂症表现</vt:lpstr>
      <vt:lpstr>1、精神分裂症表现</vt:lpstr>
      <vt:lpstr>1、精神分裂症表现</vt:lpstr>
      <vt:lpstr>1、精神分裂症表现</vt:lpstr>
      <vt:lpstr>1、精神分裂症表现</vt:lpstr>
      <vt:lpstr>1、精神分裂症表现</vt:lpstr>
      <vt:lpstr>1、精神分裂症表现</vt:lpstr>
      <vt:lpstr>1、精神分裂症表现</vt:lpstr>
      <vt:lpstr>阳性症状</vt:lpstr>
      <vt:lpstr>阴性症状</vt:lpstr>
      <vt:lpstr>2、偏执性精神病</vt:lpstr>
      <vt:lpstr>3、双相情感障碍 </vt:lpstr>
      <vt:lpstr>4、分裂情感障碍</vt:lpstr>
      <vt:lpstr>5、癫痫所致精神障碍</vt:lpstr>
      <vt:lpstr>6、精神发育迟滞伴发精神障碍</vt:lpstr>
      <vt:lpstr>6、精神发育迟滞伴发精神障碍</vt:lpstr>
      <vt:lpstr>二、服务内容 （一）患者信息管理</vt:lpstr>
      <vt:lpstr>二、服务内容 （二）随访评估</vt:lpstr>
      <vt:lpstr>1、随访</vt:lpstr>
      <vt:lpstr>2、6级危险评估</vt:lpstr>
      <vt:lpstr>PowerPoint 演示文稿</vt:lpstr>
      <vt:lpstr> 3、阳性症状、阴性症状 自知力判断</vt:lpstr>
      <vt:lpstr> 4、躯体疾病</vt:lpstr>
      <vt:lpstr>5、社会功能评估</vt:lpstr>
      <vt:lpstr>6、用药情况</vt:lpstr>
      <vt:lpstr>6、用药情况</vt:lpstr>
      <vt:lpstr>PowerPoint 演示文稿</vt:lpstr>
      <vt:lpstr>7、实验室检查</vt:lpstr>
      <vt:lpstr>8、对家庭社会影响</vt:lpstr>
      <vt:lpstr>三、服务流程</vt:lpstr>
      <vt:lpstr>三、服务流程</vt:lpstr>
      <vt:lpstr>三、服务流程</vt:lpstr>
      <vt:lpstr>三、服务流程</vt:lpstr>
      <vt:lpstr>三、服务流程</vt:lpstr>
      <vt:lpstr>三、服务流程</vt:lpstr>
      <vt:lpstr>三、服务流程</vt:lpstr>
      <vt:lpstr>三、服务流程</vt:lpstr>
      <vt:lpstr>三、服务流程</vt:lpstr>
      <vt:lpstr>精神障碍健康教育----诱因</vt:lpstr>
      <vt:lpstr>精神障碍健康教育----诱因</vt:lpstr>
      <vt:lpstr>精神障碍健康教育----诱因</vt:lpstr>
      <vt:lpstr>精神障碍健康教育----复发征兆</vt:lpstr>
      <vt:lpstr>精神障碍健康教育----康复指导</vt:lpstr>
      <vt:lpstr>四、服务要求</vt:lpstr>
      <vt:lpstr>五、工作指标</vt:lpstr>
      <vt:lpstr>六、附件</vt:lpstr>
      <vt:lpstr>PowerPoint 演示文稿</vt:lpstr>
      <vt:lpstr>严重精神障碍患者随访服务记录表</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黎城县卫生健康和体育局</cp:lastModifiedBy>
  <cp:revision>23</cp:revision>
  <dcterms:created xsi:type="dcterms:W3CDTF">2022-04-14T02:13:00Z</dcterms:created>
  <dcterms:modified xsi:type="dcterms:W3CDTF">2023-04-20T09:21:21Z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ICV">
    <vt:lpwstr>59951CBB48C848F899BBA17D3A3E207D_13</vt:lpwstr>
  </property>
  <property fmtid="{D5CDD505-2E9C-101B-9397-08002B2CF9AE}" pid="4" name="KSOProductBuildVer">
    <vt:lpwstr>2052-11.1.0.14036</vt:lpwstr>
  </property>
</Properties>
</file>