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035" r:id="rId3"/>
    <p:sldId id="961" r:id="rId5"/>
    <p:sldId id="1020" r:id="rId6"/>
    <p:sldId id="1036" r:id="rId7"/>
    <p:sldId id="1021" r:id="rId8"/>
    <p:sldId id="1022" r:id="rId9"/>
    <p:sldId id="1023" r:id="rId10"/>
    <p:sldId id="1063" r:id="rId11"/>
    <p:sldId id="1062" r:id="rId12"/>
    <p:sldId id="960" r:id="rId13"/>
    <p:sldId id="1000" r:id="rId14"/>
    <p:sldId id="1037" r:id="rId15"/>
    <p:sldId id="1040" r:id="rId16"/>
    <p:sldId id="1041" r:id="rId17"/>
    <p:sldId id="1042" r:id="rId18"/>
    <p:sldId id="1043" r:id="rId19"/>
    <p:sldId id="1044" r:id="rId20"/>
    <p:sldId id="1045" r:id="rId21"/>
    <p:sldId id="1046" r:id="rId22"/>
    <p:sldId id="1047" r:id="rId23"/>
    <p:sldId id="1048" r:id="rId24"/>
    <p:sldId id="1052" r:id="rId25"/>
    <p:sldId id="1049" r:id="rId26"/>
    <p:sldId id="1050" r:id="rId27"/>
    <p:sldId id="1051" r:id="rId28"/>
    <p:sldId id="1053" r:id="rId29"/>
    <p:sldId id="1064" r:id="rId30"/>
    <p:sldId id="1065" r:id="rId31"/>
    <p:sldId id="1066" r:id="rId32"/>
    <p:sldId id="1067" r:id="rId33"/>
    <p:sldId id="1054" r:id="rId34"/>
    <p:sldId id="1055" r:id="rId35"/>
    <p:sldId id="1056" r:id="rId36"/>
    <p:sldId id="1057" r:id="rId37"/>
    <p:sldId id="1058" r:id="rId38"/>
    <p:sldId id="1059" r:id="rId39"/>
    <p:sldId id="1060" r:id="rId40"/>
    <p:sldId id="1003" r:id="rId41"/>
    <p:sldId id="1026" r:id="rId42"/>
    <p:sldId id="1027" r:id="rId43"/>
    <p:sldId id="1028" r:id="rId44"/>
    <p:sldId id="1010" r:id="rId45"/>
    <p:sldId id="1033" r:id="rId46"/>
    <p:sldId id="919" r:id="rId47"/>
    <p:sldId id="1034" r:id="rId48"/>
    <p:sldId id="541" r:id="rId49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8868" autoAdjust="0"/>
  </p:normalViewPr>
  <p:slideViewPr>
    <p:cSldViewPr>
      <p:cViewPr varScale="1">
        <p:scale>
          <a:sx n="78" d="100"/>
          <a:sy n="78" d="100"/>
        </p:scale>
        <p:origin x="88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tags" Target="tags/tag7.xml"/><Relationship Id="rId53" Type="http://schemas.openxmlformats.org/officeDocument/2006/relationships/commentAuthors" Target="commentAuthors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7T15:49:39.002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62A2C-946D-4BF8-ABBE-0F5B52DC1375}" type="doc">
      <dgm:prSet loTypeId="urn:microsoft.com/office/officeart/2005/8/layout/process5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9D7B7AAE-C409-4730-8316-919E2C9DAF56}">
      <dgm:prSet phldrT="[文本]"/>
      <dgm:spPr/>
      <dgm:t>
        <a:bodyPr/>
        <a:lstStyle/>
        <a:p>
          <a:r>
            <a:rPr lang="zh-CN" altLang="en-US" dirty="0" smtClean="0"/>
            <a:t>健康教育</a:t>
          </a:r>
          <a:endParaRPr lang="zh-CN" altLang="en-US" dirty="0"/>
        </a:p>
      </dgm:t>
    </dgm:pt>
    <dgm:pt modelId="{69C69E11-C0FA-4018-AA10-15455190DCC7}" cxnId="{4B799014-66F1-498C-82DA-7DF107B19A3C}" type="parTrans">
      <dgm:prSet/>
      <dgm:spPr/>
      <dgm:t>
        <a:bodyPr/>
        <a:lstStyle/>
        <a:p>
          <a:endParaRPr lang="zh-CN" altLang="en-US"/>
        </a:p>
      </dgm:t>
    </dgm:pt>
    <dgm:pt modelId="{CE9CBC87-8E83-42C8-BA57-6A9FABB4CEB6}" cxnId="{4B799014-66F1-498C-82DA-7DF107B19A3C}" type="sibTrans">
      <dgm:prSet/>
      <dgm:spPr/>
      <dgm:t>
        <a:bodyPr/>
        <a:lstStyle/>
        <a:p>
          <a:endParaRPr lang="zh-CN" altLang="en-US"/>
        </a:p>
      </dgm:t>
    </dgm:pt>
    <dgm:pt modelId="{8B5FF994-4F33-44FB-863F-617A2B1B710B}">
      <dgm:prSet phldrT="[文本]"/>
      <dgm:spPr/>
      <dgm:t>
        <a:bodyPr/>
        <a:lstStyle/>
        <a:p>
          <a:r>
            <a:rPr lang="zh-CN" altLang="en-US" dirty="0" smtClean="0"/>
            <a:t>确定管理方式</a:t>
          </a:r>
          <a:endParaRPr lang="zh-CN" altLang="en-US" dirty="0"/>
        </a:p>
      </dgm:t>
    </dgm:pt>
    <dgm:pt modelId="{4A5F9293-F68A-43A4-8206-7BBAFD2DBE0E}" cxnId="{B5BF2F96-0E07-47D1-A661-76404D454B06}" type="parTrans">
      <dgm:prSet/>
      <dgm:spPr/>
      <dgm:t>
        <a:bodyPr/>
        <a:lstStyle/>
        <a:p>
          <a:endParaRPr lang="zh-CN" altLang="en-US"/>
        </a:p>
      </dgm:t>
    </dgm:pt>
    <dgm:pt modelId="{177E226C-F8A0-426F-B55B-C0CD5674CC69}" cxnId="{B5BF2F96-0E07-47D1-A661-76404D454B06}" type="sibTrans">
      <dgm:prSet/>
      <dgm:spPr/>
      <dgm:t>
        <a:bodyPr/>
        <a:lstStyle/>
        <a:p>
          <a:endParaRPr lang="zh-CN" altLang="en-US"/>
        </a:p>
      </dgm:t>
    </dgm:pt>
    <dgm:pt modelId="{AB66F0FD-4C1F-4306-A8C2-3BEF7BB4BBA3}">
      <dgm:prSet phldrT="[文本]"/>
      <dgm:spPr/>
      <dgm:t>
        <a:bodyPr/>
        <a:lstStyle/>
        <a:p>
          <a:r>
            <a:rPr lang="zh-CN" altLang="en-US" dirty="0" smtClean="0"/>
            <a:t>通知各级落实管理</a:t>
          </a:r>
          <a:endParaRPr lang="zh-CN" altLang="en-US" dirty="0"/>
        </a:p>
      </dgm:t>
    </dgm:pt>
    <dgm:pt modelId="{1BEB16F0-33DD-4E91-9943-27A06BB544F9}" cxnId="{2B56237C-3FA2-464A-8731-7F69A26EA437}" type="parTrans">
      <dgm:prSet/>
      <dgm:spPr/>
      <dgm:t>
        <a:bodyPr/>
        <a:lstStyle/>
        <a:p>
          <a:endParaRPr lang="zh-CN" altLang="en-US"/>
        </a:p>
      </dgm:t>
    </dgm:pt>
    <dgm:pt modelId="{4792DA2B-DD7F-4084-BC35-3065882C1E6E}" cxnId="{2B56237C-3FA2-464A-8731-7F69A26EA437}" type="sibTrans">
      <dgm:prSet/>
      <dgm:spPr/>
      <dgm:t>
        <a:bodyPr/>
        <a:lstStyle/>
        <a:p>
          <a:endParaRPr lang="zh-CN" altLang="en-US"/>
        </a:p>
      </dgm:t>
    </dgm:pt>
    <dgm:pt modelId="{7DD4FA66-628A-4019-AB2C-54DEAF85FD1B}">
      <dgm:prSet phldrT="[文本]"/>
      <dgm:spPr/>
      <dgm:t>
        <a:bodyPr/>
        <a:lstStyle/>
        <a:p>
          <a:r>
            <a:rPr lang="zh-CN" altLang="en-US" dirty="0" smtClean="0"/>
            <a:t>实施治疗管理</a:t>
          </a:r>
          <a:endParaRPr lang="zh-CN" altLang="en-US" dirty="0"/>
        </a:p>
      </dgm:t>
    </dgm:pt>
    <dgm:pt modelId="{BD926A9B-CD2C-4BC5-A515-F0308083EC1F}" cxnId="{F4B39E18-5382-44A2-8979-CF4A5CE115F1}" type="parTrans">
      <dgm:prSet/>
      <dgm:spPr/>
      <dgm:t>
        <a:bodyPr/>
        <a:lstStyle/>
        <a:p>
          <a:endParaRPr lang="zh-CN" altLang="en-US"/>
        </a:p>
      </dgm:t>
    </dgm:pt>
    <dgm:pt modelId="{9F397325-028C-4687-BEEF-469CDB35D0E4}" cxnId="{F4B39E18-5382-44A2-8979-CF4A5CE115F1}" type="sibTrans">
      <dgm:prSet/>
      <dgm:spPr/>
      <dgm:t>
        <a:bodyPr/>
        <a:lstStyle/>
        <a:p>
          <a:endParaRPr lang="zh-CN" altLang="en-US"/>
        </a:p>
      </dgm:t>
    </dgm:pt>
    <dgm:pt modelId="{0A95CE91-4EF0-4F5E-A43F-4A5CF63761CA}">
      <dgm:prSet phldrT="[文本]"/>
      <dgm:spPr/>
      <dgm:t>
        <a:bodyPr/>
        <a:lstStyle/>
        <a:p>
          <a:r>
            <a:rPr lang="zh-CN" altLang="en-US" dirty="0" smtClean="0"/>
            <a:t>确诊开始治疗</a:t>
          </a:r>
          <a:endParaRPr lang="zh-CN" altLang="en-US" dirty="0"/>
        </a:p>
      </dgm:t>
    </dgm:pt>
    <dgm:pt modelId="{F7A09807-6A52-466A-AAAC-88D9A8CDA1AD}" cxnId="{4C5048FC-26D2-44C2-9918-7AB5EBA65A75}" type="sibTrans">
      <dgm:prSet/>
      <dgm:spPr/>
      <dgm:t>
        <a:bodyPr/>
        <a:lstStyle/>
        <a:p>
          <a:endParaRPr lang="zh-CN" altLang="en-US"/>
        </a:p>
      </dgm:t>
    </dgm:pt>
    <dgm:pt modelId="{43611836-A595-4923-9213-7F1AA88CBF14}" cxnId="{4C5048FC-26D2-44C2-9918-7AB5EBA65A75}" type="parTrans">
      <dgm:prSet/>
      <dgm:spPr/>
      <dgm:t>
        <a:bodyPr/>
        <a:lstStyle/>
        <a:p>
          <a:endParaRPr lang="zh-CN" altLang="en-US"/>
        </a:p>
      </dgm:t>
    </dgm:pt>
    <dgm:pt modelId="{D06E1DE9-21CD-4A33-9CF2-852EACCDCDD2}" type="pres">
      <dgm:prSet presAssocID="{C3B62A2C-946D-4BF8-ABBE-0F5B52DC13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445DED2-0172-493A-8EF0-D5F8F3AA81EC}" type="pres">
      <dgm:prSet presAssocID="{0A95CE91-4EF0-4F5E-A43F-4A5CF63761C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65E751-2DAE-4F2F-BC44-E31271FDFC3B}" type="pres">
      <dgm:prSet presAssocID="{F7A09807-6A52-466A-AAAC-88D9A8CDA1AD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1078D068-1B22-498A-92D3-3D19F9876BD3}" type="pres">
      <dgm:prSet presAssocID="{F7A09807-6A52-466A-AAAC-88D9A8CDA1AD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A9A608FF-197E-45A9-9799-51B6BD4BE873}" type="pres">
      <dgm:prSet presAssocID="{9D7B7AAE-C409-4730-8316-919E2C9DAF5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6BAF2D-B78F-4A10-BC1E-680C04D160A7}" type="pres">
      <dgm:prSet presAssocID="{CE9CBC87-8E83-42C8-BA57-6A9FABB4CEB6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B47322B5-DD62-4C6A-8F9C-26A90221975F}" type="pres">
      <dgm:prSet presAssocID="{CE9CBC87-8E83-42C8-BA57-6A9FABB4CEB6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9F8507E1-FF11-43C7-938F-32ACAD6244F0}" type="pres">
      <dgm:prSet presAssocID="{8B5FF994-4F33-44FB-863F-617A2B1B710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EFE85A-CFF7-4F33-BD35-D5BA7782978F}" type="pres">
      <dgm:prSet presAssocID="{177E226C-F8A0-426F-B55B-C0CD5674CC69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F1CAB5BB-0AF0-4B2F-9DB2-4FE331348B2F}" type="pres">
      <dgm:prSet presAssocID="{177E226C-F8A0-426F-B55B-C0CD5674CC69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880C49E6-49FD-4565-8D2D-FCF865700DFF}" type="pres">
      <dgm:prSet presAssocID="{AB66F0FD-4C1F-4306-A8C2-3BEF7BB4BB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50550B-FA32-4A2F-A7E4-EE9FAE07BF9E}" type="pres">
      <dgm:prSet presAssocID="{4792DA2B-DD7F-4084-BC35-3065882C1E6E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F627F315-86EE-4705-BBB6-C992CADA68C0}" type="pres">
      <dgm:prSet presAssocID="{4792DA2B-DD7F-4084-BC35-3065882C1E6E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C734F118-C02E-4B59-8FC7-281AE0757582}" type="pres">
      <dgm:prSet presAssocID="{7DD4FA66-628A-4019-AB2C-54DEAF85FD1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047F3C3-2CFF-45A0-A1E6-547714A719AB}" type="presOf" srcId="{9D7B7AAE-C409-4730-8316-919E2C9DAF56}" destId="{A9A608FF-197E-45A9-9799-51B6BD4BE873}" srcOrd="0" destOrd="0" presId="urn:microsoft.com/office/officeart/2005/8/layout/process5"/>
    <dgm:cxn modelId="{EF626153-B9AB-4A0B-B91C-2D84E8A7FC3C}" type="presOf" srcId="{7DD4FA66-628A-4019-AB2C-54DEAF85FD1B}" destId="{C734F118-C02E-4B59-8FC7-281AE0757582}" srcOrd="0" destOrd="0" presId="urn:microsoft.com/office/officeart/2005/8/layout/process5"/>
    <dgm:cxn modelId="{4B799014-66F1-498C-82DA-7DF107B19A3C}" srcId="{C3B62A2C-946D-4BF8-ABBE-0F5B52DC1375}" destId="{9D7B7AAE-C409-4730-8316-919E2C9DAF56}" srcOrd="1" destOrd="0" parTransId="{69C69E11-C0FA-4018-AA10-15455190DCC7}" sibTransId="{CE9CBC87-8E83-42C8-BA57-6A9FABB4CEB6}"/>
    <dgm:cxn modelId="{45D5053C-1CE5-47F6-904E-42DB2B3D5C85}" type="presOf" srcId="{177E226C-F8A0-426F-B55B-C0CD5674CC69}" destId="{C0EFE85A-CFF7-4F33-BD35-D5BA7782978F}" srcOrd="0" destOrd="0" presId="urn:microsoft.com/office/officeart/2005/8/layout/process5"/>
    <dgm:cxn modelId="{6851FAC7-73DB-4C4A-B289-C5FAF4C91AC3}" type="presOf" srcId="{C3B62A2C-946D-4BF8-ABBE-0F5B52DC1375}" destId="{D06E1DE9-21CD-4A33-9CF2-852EACCDCDD2}" srcOrd="0" destOrd="0" presId="urn:microsoft.com/office/officeart/2005/8/layout/process5"/>
    <dgm:cxn modelId="{2B56237C-3FA2-464A-8731-7F69A26EA437}" srcId="{C3B62A2C-946D-4BF8-ABBE-0F5B52DC1375}" destId="{AB66F0FD-4C1F-4306-A8C2-3BEF7BB4BBA3}" srcOrd="3" destOrd="0" parTransId="{1BEB16F0-33DD-4E91-9943-27A06BB544F9}" sibTransId="{4792DA2B-DD7F-4084-BC35-3065882C1E6E}"/>
    <dgm:cxn modelId="{FCBAED7C-7331-4A2A-BBB3-8AC6FFF67F50}" type="presOf" srcId="{177E226C-F8A0-426F-B55B-C0CD5674CC69}" destId="{F1CAB5BB-0AF0-4B2F-9DB2-4FE331348B2F}" srcOrd="1" destOrd="0" presId="urn:microsoft.com/office/officeart/2005/8/layout/process5"/>
    <dgm:cxn modelId="{EFA9914D-99ED-4A9B-9DC6-5E14C5C66B77}" type="presOf" srcId="{CE9CBC87-8E83-42C8-BA57-6A9FABB4CEB6}" destId="{B47322B5-DD62-4C6A-8F9C-26A90221975F}" srcOrd="1" destOrd="0" presId="urn:microsoft.com/office/officeart/2005/8/layout/process5"/>
    <dgm:cxn modelId="{B5B23B61-BD4F-42A1-8B54-43AB8E096232}" type="presOf" srcId="{8B5FF994-4F33-44FB-863F-617A2B1B710B}" destId="{9F8507E1-FF11-43C7-938F-32ACAD6244F0}" srcOrd="0" destOrd="0" presId="urn:microsoft.com/office/officeart/2005/8/layout/process5"/>
    <dgm:cxn modelId="{B5BF2F96-0E07-47D1-A661-76404D454B06}" srcId="{C3B62A2C-946D-4BF8-ABBE-0F5B52DC1375}" destId="{8B5FF994-4F33-44FB-863F-617A2B1B710B}" srcOrd="2" destOrd="0" parTransId="{4A5F9293-F68A-43A4-8206-7BBAFD2DBE0E}" sibTransId="{177E226C-F8A0-426F-B55B-C0CD5674CC69}"/>
    <dgm:cxn modelId="{F4B39E18-5382-44A2-8979-CF4A5CE115F1}" srcId="{C3B62A2C-946D-4BF8-ABBE-0F5B52DC1375}" destId="{7DD4FA66-628A-4019-AB2C-54DEAF85FD1B}" srcOrd="4" destOrd="0" parTransId="{BD926A9B-CD2C-4BC5-A515-F0308083EC1F}" sibTransId="{9F397325-028C-4687-BEEF-469CDB35D0E4}"/>
    <dgm:cxn modelId="{F0EF66C9-0FC2-41E2-AB22-92D195BCC98A}" type="presOf" srcId="{0A95CE91-4EF0-4F5E-A43F-4A5CF63761CA}" destId="{F445DED2-0172-493A-8EF0-D5F8F3AA81EC}" srcOrd="0" destOrd="0" presId="urn:microsoft.com/office/officeart/2005/8/layout/process5"/>
    <dgm:cxn modelId="{985B777D-C90A-4A92-8D6A-DE8B01964460}" type="presOf" srcId="{AB66F0FD-4C1F-4306-A8C2-3BEF7BB4BBA3}" destId="{880C49E6-49FD-4565-8D2D-FCF865700DFF}" srcOrd="0" destOrd="0" presId="urn:microsoft.com/office/officeart/2005/8/layout/process5"/>
    <dgm:cxn modelId="{41A5B57B-BA07-4F31-90BF-ACC0882C5300}" type="presOf" srcId="{4792DA2B-DD7F-4084-BC35-3065882C1E6E}" destId="{F627F315-86EE-4705-BBB6-C992CADA68C0}" srcOrd="1" destOrd="0" presId="urn:microsoft.com/office/officeart/2005/8/layout/process5"/>
    <dgm:cxn modelId="{FEE24992-D37F-4C8E-8756-6F92F1686DB8}" type="presOf" srcId="{4792DA2B-DD7F-4084-BC35-3065882C1E6E}" destId="{1050550B-FA32-4A2F-A7E4-EE9FAE07BF9E}" srcOrd="0" destOrd="0" presId="urn:microsoft.com/office/officeart/2005/8/layout/process5"/>
    <dgm:cxn modelId="{887BA58F-4D71-41DF-A230-01BBA68A7D6D}" type="presOf" srcId="{CE9CBC87-8E83-42C8-BA57-6A9FABB4CEB6}" destId="{AE6BAF2D-B78F-4A10-BC1E-680C04D160A7}" srcOrd="0" destOrd="0" presId="urn:microsoft.com/office/officeart/2005/8/layout/process5"/>
    <dgm:cxn modelId="{4C5048FC-26D2-44C2-9918-7AB5EBA65A75}" srcId="{C3B62A2C-946D-4BF8-ABBE-0F5B52DC1375}" destId="{0A95CE91-4EF0-4F5E-A43F-4A5CF63761CA}" srcOrd="0" destOrd="0" parTransId="{43611836-A595-4923-9213-7F1AA88CBF14}" sibTransId="{F7A09807-6A52-466A-AAAC-88D9A8CDA1AD}"/>
    <dgm:cxn modelId="{63E51804-704E-4920-A1C3-DEAB2CD89C09}" type="presOf" srcId="{F7A09807-6A52-466A-AAAC-88D9A8CDA1AD}" destId="{A365E751-2DAE-4F2F-BC44-E31271FDFC3B}" srcOrd="0" destOrd="0" presId="urn:microsoft.com/office/officeart/2005/8/layout/process5"/>
    <dgm:cxn modelId="{D47C24C0-6DE8-461E-BC7A-B3C906B9DF11}" type="presOf" srcId="{F7A09807-6A52-466A-AAAC-88D9A8CDA1AD}" destId="{1078D068-1B22-498A-92D3-3D19F9876BD3}" srcOrd="1" destOrd="0" presId="urn:microsoft.com/office/officeart/2005/8/layout/process5"/>
    <dgm:cxn modelId="{8578031C-822E-403C-9CD3-00D1EB81F1A5}" type="presParOf" srcId="{D06E1DE9-21CD-4A33-9CF2-852EACCDCDD2}" destId="{F445DED2-0172-493A-8EF0-D5F8F3AA81EC}" srcOrd="0" destOrd="0" presId="urn:microsoft.com/office/officeart/2005/8/layout/process5"/>
    <dgm:cxn modelId="{8514B7B5-597C-4342-BF6F-4AAD0D7A1909}" type="presParOf" srcId="{D06E1DE9-21CD-4A33-9CF2-852EACCDCDD2}" destId="{A365E751-2DAE-4F2F-BC44-E31271FDFC3B}" srcOrd="1" destOrd="0" presId="urn:microsoft.com/office/officeart/2005/8/layout/process5"/>
    <dgm:cxn modelId="{5019FBDE-54DB-4177-9D68-4A9348EB8E03}" type="presParOf" srcId="{A365E751-2DAE-4F2F-BC44-E31271FDFC3B}" destId="{1078D068-1B22-498A-92D3-3D19F9876BD3}" srcOrd="0" destOrd="0" presId="urn:microsoft.com/office/officeart/2005/8/layout/process5"/>
    <dgm:cxn modelId="{A82097B1-60E8-43F7-ABB5-9CC09FE09ACD}" type="presParOf" srcId="{D06E1DE9-21CD-4A33-9CF2-852EACCDCDD2}" destId="{A9A608FF-197E-45A9-9799-51B6BD4BE873}" srcOrd="2" destOrd="0" presId="urn:microsoft.com/office/officeart/2005/8/layout/process5"/>
    <dgm:cxn modelId="{5C5316B7-6F30-41ED-9F9C-943BC13B0B87}" type="presParOf" srcId="{D06E1DE9-21CD-4A33-9CF2-852EACCDCDD2}" destId="{AE6BAF2D-B78F-4A10-BC1E-680C04D160A7}" srcOrd="3" destOrd="0" presId="urn:microsoft.com/office/officeart/2005/8/layout/process5"/>
    <dgm:cxn modelId="{12459F73-2DE5-4D1C-967B-05FE289B7C61}" type="presParOf" srcId="{AE6BAF2D-B78F-4A10-BC1E-680C04D160A7}" destId="{B47322B5-DD62-4C6A-8F9C-26A90221975F}" srcOrd="0" destOrd="0" presId="urn:microsoft.com/office/officeart/2005/8/layout/process5"/>
    <dgm:cxn modelId="{343058EB-B277-4C49-A565-31855AE1D8CA}" type="presParOf" srcId="{D06E1DE9-21CD-4A33-9CF2-852EACCDCDD2}" destId="{9F8507E1-FF11-43C7-938F-32ACAD6244F0}" srcOrd="4" destOrd="0" presId="urn:microsoft.com/office/officeart/2005/8/layout/process5"/>
    <dgm:cxn modelId="{FAB256FD-86F2-49C8-B7B9-3B432527A293}" type="presParOf" srcId="{D06E1DE9-21CD-4A33-9CF2-852EACCDCDD2}" destId="{C0EFE85A-CFF7-4F33-BD35-D5BA7782978F}" srcOrd="5" destOrd="0" presId="urn:microsoft.com/office/officeart/2005/8/layout/process5"/>
    <dgm:cxn modelId="{BC264A4B-62F9-4257-BA48-846A6E4F1C48}" type="presParOf" srcId="{C0EFE85A-CFF7-4F33-BD35-D5BA7782978F}" destId="{F1CAB5BB-0AF0-4B2F-9DB2-4FE331348B2F}" srcOrd="0" destOrd="0" presId="urn:microsoft.com/office/officeart/2005/8/layout/process5"/>
    <dgm:cxn modelId="{936178C4-0B90-4279-B40B-5DA49D0077E1}" type="presParOf" srcId="{D06E1DE9-21CD-4A33-9CF2-852EACCDCDD2}" destId="{880C49E6-49FD-4565-8D2D-FCF865700DFF}" srcOrd="6" destOrd="0" presId="urn:microsoft.com/office/officeart/2005/8/layout/process5"/>
    <dgm:cxn modelId="{8F8A5A28-0A54-4D6D-8D94-9D9DF64B549A}" type="presParOf" srcId="{D06E1DE9-21CD-4A33-9CF2-852EACCDCDD2}" destId="{1050550B-FA32-4A2F-A7E4-EE9FAE07BF9E}" srcOrd="7" destOrd="0" presId="urn:microsoft.com/office/officeart/2005/8/layout/process5"/>
    <dgm:cxn modelId="{7D7348DD-D55E-4FF2-A44F-B4FA8B1195C4}" type="presParOf" srcId="{1050550B-FA32-4A2F-A7E4-EE9FAE07BF9E}" destId="{F627F315-86EE-4705-BBB6-C992CADA68C0}" srcOrd="0" destOrd="0" presId="urn:microsoft.com/office/officeart/2005/8/layout/process5"/>
    <dgm:cxn modelId="{50708435-5FFC-4A10-B0A0-37A5733CFE46}" type="presParOf" srcId="{D06E1DE9-21CD-4A33-9CF2-852EACCDCDD2}" destId="{C734F118-C02E-4B59-8FC7-281AE075758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120680" cy="4064000"/>
        <a:chOff x="0" y="0"/>
        <a:chExt cx="6120680" cy="4064000"/>
      </a:xfrm>
    </dsp:grpSpPr>
    <dsp:sp modelId="{F445DED2-0172-493A-8EF0-D5F8F3AA81EC}">
      <dsp:nvSpPr>
        <dsp:cNvPr id="3" name="圆角矩形 2"/>
        <dsp:cNvSpPr/>
      </dsp:nvSpPr>
      <dsp:spPr bwMode="white">
        <a:xfrm>
          <a:off x="5380" y="744207"/>
          <a:ext cx="1610863" cy="966518"/>
        </a:xfrm>
        <a:prstGeom prst="roundRect">
          <a:avLst>
            <a:gd name="adj" fmla="val 10000"/>
          </a:avLst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确诊开始治疗</a:t>
          </a:r>
          <a:endParaRPr lang="zh-CN" altLang="en-US" dirty="0"/>
        </a:p>
      </dsp:txBody>
      <dsp:txXfrm>
        <a:off x="5380" y="744207"/>
        <a:ext cx="1610863" cy="966518"/>
      </dsp:txXfrm>
    </dsp:sp>
    <dsp:sp modelId="{A365E751-2DAE-4F2F-BC44-E31271FDFC3B}">
      <dsp:nvSpPr>
        <dsp:cNvPr id="4" name="右箭头 3"/>
        <dsp:cNvSpPr/>
      </dsp:nvSpPr>
      <dsp:spPr bwMode="white">
        <a:xfrm>
          <a:off x="1767663" y="1027718"/>
          <a:ext cx="341503" cy="399494"/>
        </a:xfrm>
        <a:prstGeom prst="rightArrow">
          <a:avLst>
            <a:gd name="adj1" fmla="val 60000"/>
            <a:gd name="adj2" fmla="val 50000"/>
          </a:avLst>
        </a:prstGeom>
        <a:sp3d z="-182000" contourW="19050" prstMaterial="metal">
          <a:bevelT w="88900" h="203200"/>
          <a:bevelB w="165100" h="254000"/>
        </a:sp3d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5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1767663" y="1027718"/>
        <a:ext cx="341503" cy="399494"/>
      </dsp:txXfrm>
    </dsp:sp>
    <dsp:sp modelId="{A9A608FF-197E-45A9-9799-51B6BD4BE873}">
      <dsp:nvSpPr>
        <dsp:cNvPr id="5" name="圆角矩形 4"/>
        <dsp:cNvSpPr/>
      </dsp:nvSpPr>
      <dsp:spPr bwMode="white">
        <a:xfrm>
          <a:off x="2260587" y="744207"/>
          <a:ext cx="1610863" cy="966518"/>
        </a:xfrm>
        <a:prstGeom prst="roundRect">
          <a:avLst>
            <a:gd name="adj" fmla="val 10000"/>
          </a:avLst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健康教育</a:t>
          </a:r>
          <a:endParaRPr lang="zh-CN" altLang="en-US" dirty="0"/>
        </a:p>
      </dsp:txBody>
      <dsp:txXfrm>
        <a:off x="2260587" y="744207"/>
        <a:ext cx="1610863" cy="966518"/>
      </dsp:txXfrm>
    </dsp:sp>
    <dsp:sp modelId="{AE6BAF2D-B78F-4A10-BC1E-680C04D160A7}">
      <dsp:nvSpPr>
        <dsp:cNvPr id="6" name="右箭头 5"/>
        <dsp:cNvSpPr/>
      </dsp:nvSpPr>
      <dsp:spPr bwMode="white">
        <a:xfrm>
          <a:off x="4022871" y="1027718"/>
          <a:ext cx="341503" cy="399494"/>
        </a:xfrm>
        <a:prstGeom prst="rightArrow">
          <a:avLst>
            <a:gd name="adj1" fmla="val 60000"/>
            <a:gd name="adj2" fmla="val 50000"/>
          </a:avLst>
        </a:prstGeom>
        <a:sp3d z="-182000" contourW="19050" prstMaterial="metal">
          <a:bevelT w="88900" h="203200"/>
          <a:bevelB w="165100" h="254000"/>
        </a:sp3d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5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4022871" y="1027718"/>
        <a:ext cx="341503" cy="399494"/>
      </dsp:txXfrm>
    </dsp:sp>
    <dsp:sp modelId="{9F8507E1-FF11-43C7-938F-32ACAD6244F0}">
      <dsp:nvSpPr>
        <dsp:cNvPr id="7" name="圆角矩形 6"/>
        <dsp:cNvSpPr/>
      </dsp:nvSpPr>
      <dsp:spPr bwMode="white">
        <a:xfrm>
          <a:off x="4515795" y="744207"/>
          <a:ext cx="1610863" cy="966518"/>
        </a:xfrm>
        <a:prstGeom prst="roundRect">
          <a:avLst>
            <a:gd name="adj" fmla="val 10000"/>
          </a:avLst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确定管理方式</a:t>
          </a:r>
          <a:endParaRPr lang="zh-CN" altLang="en-US" dirty="0"/>
        </a:p>
      </dsp:txBody>
      <dsp:txXfrm>
        <a:off x="4515795" y="744207"/>
        <a:ext cx="1610863" cy="966518"/>
      </dsp:txXfrm>
    </dsp:sp>
    <dsp:sp modelId="{C0EFE85A-CFF7-4F33-BD35-D5BA7782978F}">
      <dsp:nvSpPr>
        <dsp:cNvPr id="8" name="右箭头 7"/>
        <dsp:cNvSpPr/>
      </dsp:nvSpPr>
      <dsp:spPr bwMode="white">
        <a:xfrm rot="5424263">
          <a:off x="5145267" y="1832253"/>
          <a:ext cx="340561" cy="399494"/>
        </a:xfrm>
        <a:prstGeom prst="rightArrow">
          <a:avLst>
            <a:gd name="adj1" fmla="val 60000"/>
            <a:gd name="adj2" fmla="val 50000"/>
          </a:avLst>
        </a:prstGeom>
        <a:sp3d z="-182000" contourW="19050" prstMaterial="metal">
          <a:bevelT w="88900" h="203200"/>
          <a:bevelB w="165100" h="254000"/>
        </a:sp3d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5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5424263">
        <a:off x="5145267" y="1832253"/>
        <a:ext cx="340561" cy="399494"/>
      </dsp:txXfrm>
    </dsp:sp>
    <dsp:sp modelId="{880C49E6-49FD-4565-8D2D-FCF865700DFF}">
      <dsp:nvSpPr>
        <dsp:cNvPr id="9" name="圆角矩形 8"/>
        <dsp:cNvSpPr/>
      </dsp:nvSpPr>
      <dsp:spPr bwMode="white">
        <a:xfrm>
          <a:off x="4504438" y="2353276"/>
          <a:ext cx="1610863" cy="966518"/>
        </a:xfrm>
        <a:prstGeom prst="roundRect">
          <a:avLst>
            <a:gd name="adj" fmla="val 10000"/>
          </a:avLst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通知各级落实管理</a:t>
          </a:r>
          <a:endParaRPr lang="zh-CN" altLang="en-US" dirty="0"/>
        </a:p>
      </dsp:txBody>
      <dsp:txXfrm>
        <a:off x="4504438" y="2353276"/>
        <a:ext cx="1610863" cy="966518"/>
      </dsp:txXfrm>
    </dsp:sp>
    <dsp:sp modelId="{1050550B-FA32-4A2F-A7E4-EE9FAE07BF9E}">
      <dsp:nvSpPr>
        <dsp:cNvPr id="10" name="右箭头 9"/>
        <dsp:cNvSpPr/>
      </dsp:nvSpPr>
      <dsp:spPr bwMode="white">
        <a:xfrm rot="10800000">
          <a:off x="4011514" y="2636788"/>
          <a:ext cx="341503" cy="399494"/>
        </a:xfrm>
        <a:prstGeom prst="rightArrow">
          <a:avLst>
            <a:gd name="adj1" fmla="val 60000"/>
            <a:gd name="adj2" fmla="val 50000"/>
          </a:avLst>
        </a:prstGeom>
        <a:sp3d z="-182000" contourW="19050" prstMaterial="metal">
          <a:bevelT w="88900" h="203200"/>
          <a:bevelB w="165100" h="254000"/>
        </a:sp3d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5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0800000">
        <a:off x="4011514" y="2636788"/>
        <a:ext cx="341503" cy="399494"/>
      </dsp:txXfrm>
    </dsp:sp>
    <dsp:sp modelId="{C734F118-C02E-4B59-8FC7-281AE0757582}">
      <dsp:nvSpPr>
        <dsp:cNvPr id="11" name="圆角矩形 10"/>
        <dsp:cNvSpPr/>
      </dsp:nvSpPr>
      <dsp:spPr bwMode="white">
        <a:xfrm>
          <a:off x="2249230" y="2353276"/>
          <a:ext cx="1610863" cy="966518"/>
        </a:xfrm>
        <a:prstGeom prst="roundRect">
          <a:avLst>
            <a:gd name="adj" fmla="val 10000"/>
          </a:avLst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实施治疗管理</a:t>
          </a:r>
          <a:endParaRPr lang="zh-CN" altLang="en-US" dirty="0"/>
        </a:p>
      </dsp:txBody>
      <dsp:txXfrm>
        <a:off x="2249230" y="2353276"/>
        <a:ext cx="1610863" cy="966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1"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1"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1"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1" sz="1200">
                <a:latin typeface="Arial Narrow" pitchFamily="34" charset="0"/>
              </a:defRPr>
            </a:lvl1pPr>
          </a:lstStyle>
          <a:p>
            <a:pPr>
              <a:defRPr/>
            </a:pPr>
            <a:fld id="{20960644-D430-4710-AAB0-601A8DB3F357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DC41-9FED-4242-938F-B75468BC6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960644-D430-4710-AAB0-601A8DB3F35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960644-D430-4710-AAB0-601A8DB3F35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3D9AD-CFD5-48F6-8797-93A45B3299B2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390F8-3C48-4160-A408-7CA5C273377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551467-642B-49C4-8F90-D6A90A5B87C9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CC4CD-8789-4DC6-99B3-4739F781A6F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8600" y="1125538"/>
            <a:ext cx="2108200" cy="50006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0825" y="1125538"/>
            <a:ext cx="6175375" cy="50006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A4B9DC-24EB-4FC9-A623-5DC1FFB831B9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E5042-5E00-4C95-AA8A-510E51C796F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3E1DA-9FC6-483F-9969-8803D5E074CB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0DFDC-59D6-480B-992D-D61B402E48E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2A5D2D-695A-4E56-BCE2-688BE197A917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A6C41-F3CD-46C0-9DAC-8C90C92C433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4EBD3-C5F8-4C0D-86A3-57297C94AEFE}" type="datetimeFigureOut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4335C-9E89-4209-983F-C4294AEA1E4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AE2B30-C256-40D1-919B-0D7AC8ECDA7B}" type="datetimeFigureOut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54FCF-B1E4-4FE5-9F35-548CE2B13B6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24AD6-D534-46E9-B001-1E27D6EFDB7F}" type="datetimeFigureOut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5E657-65FF-466A-82E6-486FBC9F881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E7DF45-029E-4A7C-8015-35F073E5F9B2}" type="datetimeFigureOut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78216-C537-44E6-8CE6-9CD361C06B5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14CD25-2AFC-4F75-9017-E97BA9B1DA07}" type="datetimeFigureOut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DDEA4-E571-4787-842A-38B97247A52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A13809-2A01-42E9-97BA-ACF1C2A14321}" type="datetimeFigureOut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A6B47-6243-4916-A034-DD618968A21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5538"/>
            <a:ext cx="82296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A1B6DD2-2784-4F02-B840-5F10DEF00ADE}" type="datetimeFigureOut">
              <a:rPr lang="zh-CN" altLang="en-US"/>
            </a:fld>
            <a:endParaRPr lang="en-US" altLang="zh-CN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1F26067-A920-40E3-91C2-8159C5E28242}" type="slidenum">
              <a:rPr lang="zh-CN" altLang="en-US"/>
            </a:fld>
            <a:endParaRPr lang="en-US" altLang="zh-CN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0600" name="Picture 8" descr="image0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21717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6372225" y="6303963"/>
            <a:ext cx="2317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隶书" pitchFamily="2" charset="-122"/>
              </a:rPr>
              <a:t>国家结控中心</a:t>
            </a:r>
            <a:r>
              <a:rPr lang="en-US" altLang="zh-CN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隶书" pitchFamily="2" charset="-122"/>
              </a:rPr>
              <a:t>—</a:t>
            </a:r>
            <a:r>
              <a:rPr lang="zh-CN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隶书" pitchFamily="2" charset="-122"/>
              </a:rPr>
              <a:t>政策规划部</a:t>
            </a:r>
            <a:endParaRPr lang="zh-CN" altLang="en-US" sz="1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华文隶书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华文楷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华文楷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华文楷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华文楷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华文楷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华文楷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华文楷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华文楷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obu - Sunburs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4463627" y="-631261"/>
            <a:ext cx="433493" cy="578023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323528" y="1628800"/>
            <a:ext cx="8603907" cy="2478185"/>
          </a:xfrm>
          <a:prstGeom prst="rect">
            <a:avLst/>
          </a:prstGeom>
          <a:noFill/>
        </p:spPr>
        <p:txBody>
          <a:bodyPr wrap="square" lIns="76778" tIns="38389" rIns="76778" bIns="383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2218A8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pitchFamily="2" charset="-122"/>
              </a:rPr>
              <a:t>中国结核病预防控制工作技术</a:t>
            </a:r>
            <a:r>
              <a:rPr lang="zh-CN" altLang="en-US" sz="3200" b="1" dirty="0" smtClean="0">
                <a:solidFill>
                  <a:srgbClr val="2218A8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pitchFamily="2" charset="-122"/>
              </a:rPr>
              <a:t>规范（</a:t>
            </a:r>
            <a:r>
              <a:rPr lang="en-US" altLang="zh-CN" sz="3200" b="1" dirty="0" smtClean="0">
                <a:solidFill>
                  <a:srgbClr val="2218A8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pitchFamily="2" charset="-122"/>
              </a:rPr>
              <a:t>2019</a:t>
            </a:r>
            <a:r>
              <a:rPr lang="zh-CN" altLang="en-US" sz="3200" b="1" dirty="0" smtClean="0">
                <a:solidFill>
                  <a:srgbClr val="2218A8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pitchFamily="2" charset="-122"/>
              </a:rPr>
              <a:t>版）</a:t>
            </a:r>
            <a:endParaRPr lang="en-US" altLang="zh-CN" sz="3200" b="1" dirty="0" smtClean="0">
              <a:solidFill>
                <a:srgbClr val="2218A8"/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zh-CN" sz="3200" b="1" dirty="0" smtClean="0">
              <a:solidFill>
                <a:srgbClr val="2218A8"/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2218A8"/>
                </a:solidFill>
                <a:latin typeface="微软雅黑" panose="020B0503020204020204" charset="-122"/>
                <a:ea typeface="微软雅黑" panose="020B0503020204020204" charset="-122"/>
                <a:cs typeface="Clear Sans Light" pitchFamily="34" charset="0"/>
              </a:rPr>
              <a:t>患 者 管 理</a:t>
            </a:r>
            <a:endParaRPr lang="id-ID" altLang="zh-CN" sz="4000" b="1" dirty="0">
              <a:solidFill>
                <a:srgbClr val="2218A8"/>
              </a:solidFill>
              <a:latin typeface="微软雅黑" panose="020B0503020204020204" charset="-122"/>
              <a:ea typeface="微软雅黑" panose="020B0503020204020204" charset="-122"/>
              <a:cs typeface="Clear Sans Light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50738" y="4653136"/>
            <a:ext cx="48257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中国疾控中心结核病预防控制中心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2019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2204864"/>
            <a:ext cx="8458200" cy="1470025"/>
          </a:xfrm>
        </p:spPr>
        <p:txBody>
          <a:bodyPr/>
          <a:lstStyle/>
          <a:p>
            <a:r>
              <a:rPr lang="zh-CN" altLang="en-US" sz="4400" dirty="0" smtClean="0">
                <a:solidFill>
                  <a:schemeClr val="accent2"/>
                </a:solidFill>
                <a:ea typeface="黑体" panose="02010609060101010101" pitchFamily="2" charset="-122"/>
              </a:rPr>
              <a:t>如何开展治疗管理工作</a:t>
            </a:r>
            <a:endParaRPr lang="zh-CN" altLang="en-US" sz="4400" dirty="0">
              <a:solidFill>
                <a:schemeClr val="accent2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0736" y="-22085"/>
            <a:ext cx="82296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9pPr>
          </a:lstStyle>
          <a:p>
            <a:r>
              <a:rPr lang="zh-CN" altLang="en-US" kern="0" dirty="0" smtClean="0"/>
              <a:t>管理</a:t>
            </a:r>
            <a:r>
              <a:rPr lang="zh-CN" altLang="en-US" kern="0" dirty="0"/>
              <a:t>流程</a:t>
            </a:r>
            <a:endParaRPr lang="zh-CN" altLang="en-US" kern="0" dirty="0" smtClean="0"/>
          </a:p>
        </p:txBody>
      </p:sp>
      <p:graphicFrame>
        <p:nvGraphicFramePr>
          <p:cNvPr id="5" name="图示 4"/>
          <p:cNvGraphicFramePr/>
          <p:nvPr/>
        </p:nvGraphicFramePr>
        <p:xfrm>
          <a:off x="179512" y="1268760"/>
          <a:ext cx="61206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左大括号 7"/>
          <p:cNvSpPr/>
          <p:nvPr/>
        </p:nvSpPr>
        <p:spPr bwMode="auto">
          <a:xfrm>
            <a:off x="6444208" y="1700808"/>
            <a:ext cx="504056" cy="1224136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住院管理</a:t>
            </a:r>
            <a:endParaRPr lang="en-US" altLang="zh-CN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门诊居家管理</a:t>
            </a:r>
            <a:endParaRPr kumimoji="0" lang="en-US" altLang="zh-CN" sz="20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左大括号 15"/>
          <p:cNvSpPr/>
          <p:nvPr/>
        </p:nvSpPr>
        <p:spPr bwMode="auto">
          <a:xfrm>
            <a:off x="6444208" y="3501008"/>
            <a:ext cx="504056" cy="1224136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通知基层</a:t>
            </a:r>
            <a:endParaRPr lang="en-US" altLang="zh-CN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通知疾控中心</a:t>
            </a:r>
            <a:endParaRPr kumimoji="0" lang="en-US" altLang="zh-CN" sz="20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43608" y="565895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患者信息流的交互：由纸质转向互联网的信息平台</a:t>
            </a:r>
            <a:endParaRPr lang="zh-CN" altLang="en-US" sz="2400" b="1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0" name="右大括号 19"/>
          <p:cNvSpPr/>
          <p:nvPr/>
        </p:nvSpPr>
        <p:spPr bwMode="auto">
          <a:xfrm>
            <a:off x="1619672" y="3501008"/>
            <a:ext cx="648072" cy="1523158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第一次入户</a:t>
            </a:r>
            <a:endParaRPr lang="en-US" altLang="zh-CN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督导服药</a:t>
            </a:r>
            <a:endParaRPr kumimoji="0" lang="en-US" altLang="zh-CN" sz="20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随访评估</a:t>
            </a:r>
            <a:endParaRPr lang="en-US" altLang="zh-CN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复诊服务</a:t>
            </a:r>
            <a:endParaRPr lang="en-US" altLang="zh-CN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结案评估</a:t>
            </a:r>
            <a:endParaRPr kumimoji="0" lang="zh-CN" altLang="en-US" sz="20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8229600" cy="935037"/>
          </a:xfrm>
        </p:spPr>
        <p:txBody>
          <a:bodyPr/>
          <a:lstStyle/>
          <a:p>
            <a:r>
              <a:rPr lang="zh-CN" altLang="en-US" dirty="0" smtClean="0"/>
              <a:t>管理流程</a:t>
            </a:r>
            <a:endParaRPr lang="zh-CN" altLang="en-US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124743"/>
            <a:ext cx="10044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526976" y="990617"/>
            <a:ext cx="7653536" cy="52466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+mn-ea"/>
              </a:rPr>
              <a:t>治疗前健康教育</a:t>
            </a:r>
            <a:endParaRPr lang="en-US" altLang="zh-CN" sz="2400" b="1" dirty="0" smtClean="0">
              <a:latin typeface="+mn-ea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2000" b="1" dirty="0" smtClean="0">
                <a:latin typeface="+mn-ea"/>
              </a:rPr>
              <a:t>（治疗前对</a:t>
            </a:r>
            <a:r>
              <a:rPr lang="zh-CN" altLang="en-US" sz="2000" b="1" dirty="0">
                <a:latin typeface="+mn-ea"/>
              </a:rPr>
              <a:t>所有患者和</a:t>
            </a:r>
            <a:r>
              <a:rPr lang="en-US" altLang="zh-CN" sz="2000" b="1" dirty="0">
                <a:latin typeface="+mn-ea"/>
              </a:rPr>
              <a:t>/</a:t>
            </a:r>
            <a:r>
              <a:rPr lang="zh-CN" altLang="en-US" sz="2000" b="1" dirty="0">
                <a:latin typeface="+mn-ea"/>
              </a:rPr>
              <a:t>或其家属进行有针对性的健康</a:t>
            </a:r>
            <a:r>
              <a:rPr lang="zh-CN" altLang="en-US" sz="2000" b="1" dirty="0" smtClean="0">
                <a:latin typeface="+mn-ea"/>
              </a:rPr>
              <a:t>教育</a:t>
            </a:r>
            <a:r>
              <a:rPr lang="en-US" altLang="zh-CN" sz="2000" b="1" dirty="0" smtClean="0">
                <a:latin typeface="+mn-ea"/>
              </a:rPr>
              <a:t>)</a:t>
            </a:r>
            <a:endParaRPr lang="zh-CN" altLang="en-US" sz="20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抗结核基本知识、药品</a:t>
            </a:r>
            <a:r>
              <a:rPr lang="zh-CN" altLang="en-US" sz="2000" b="1" dirty="0">
                <a:latin typeface="+mn-ea"/>
              </a:rPr>
              <a:t>服用及贮存</a:t>
            </a:r>
            <a:r>
              <a:rPr lang="zh-CN" altLang="en-US" sz="2000" b="1" dirty="0" smtClean="0">
                <a:latin typeface="+mn-ea"/>
              </a:rPr>
              <a:t>方法、个人感染</a:t>
            </a:r>
            <a:r>
              <a:rPr lang="zh-CN" altLang="en-US" sz="2000" b="1" dirty="0">
                <a:latin typeface="+mn-ea"/>
              </a:rPr>
              <a:t>控制</a:t>
            </a:r>
            <a:r>
              <a:rPr lang="zh-CN" altLang="en-US" sz="2000" b="1" dirty="0" smtClean="0">
                <a:latin typeface="+mn-ea"/>
              </a:rPr>
              <a:t>措施、留</a:t>
            </a:r>
            <a:r>
              <a:rPr lang="zh-CN" altLang="en-US" sz="2000" b="1" dirty="0">
                <a:latin typeface="+mn-ea"/>
              </a:rPr>
              <a:t>痰</a:t>
            </a:r>
            <a:r>
              <a:rPr lang="zh-CN" altLang="en-US" sz="2000" b="1" dirty="0" smtClean="0">
                <a:latin typeface="+mn-ea"/>
              </a:rPr>
              <a:t>步骤，以及有</a:t>
            </a:r>
            <a:r>
              <a:rPr lang="zh-CN" altLang="en-US" sz="2000" b="1" dirty="0">
                <a:latin typeface="+mn-ea"/>
              </a:rPr>
              <a:t>可能出现</a:t>
            </a:r>
            <a:r>
              <a:rPr lang="zh-CN" altLang="en-US" sz="2000" b="1" dirty="0" smtClean="0">
                <a:latin typeface="+mn-ea"/>
              </a:rPr>
              <a:t>的不良反应</a:t>
            </a:r>
            <a:r>
              <a:rPr lang="zh-CN" altLang="en-US" sz="2000" b="1" dirty="0">
                <a:latin typeface="+mn-ea"/>
              </a:rPr>
              <a:t>和应对措施</a:t>
            </a:r>
            <a:r>
              <a:rPr lang="zh-CN" altLang="en-US" sz="2000" b="1" dirty="0" smtClean="0">
                <a:latin typeface="+mn-ea"/>
              </a:rPr>
              <a:t>等</a:t>
            </a:r>
            <a:endParaRPr lang="zh-CN" altLang="en-US" sz="20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制定</a:t>
            </a:r>
            <a:r>
              <a:rPr lang="zh-CN" altLang="en-US" sz="2000" b="1" dirty="0">
                <a:latin typeface="+mn-ea"/>
              </a:rPr>
              <a:t>合理的用药计划，告知患者坚持服药的重要性</a:t>
            </a:r>
            <a:r>
              <a:rPr lang="zh-CN" altLang="en-US" sz="2000" b="1" dirty="0" smtClean="0">
                <a:latin typeface="+mn-ea"/>
              </a:rPr>
              <a:t>，与</a:t>
            </a:r>
            <a:r>
              <a:rPr lang="zh-CN" altLang="en-US" sz="2000" b="1" dirty="0">
                <a:latin typeface="+mn-ea"/>
              </a:rPr>
              <a:t>患者明确复诊安排</a:t>
            </a:r>
            <a:r>
              <a:rPr lang="zh-CN" altLang="en-US" sz="2000" b="1" dirty="0" smtClean="0">
                <a:latin typeface="+mn-ea"/>
              </a:rPr>
              <a:t>计划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+mn-ea"/>
              </a:rPr>
              <a:t>确定服药管理方式</a:t>
            </a:r>
            <a:endParaRPr lang="en-US" altLang="zh-CN" sz="2400" b="1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共同确定适宜的管理方式</a:t>
            </a:r>
            <a:endParaRPr lang="en-US" altLang="zh-CN" sz="2000" b="1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嘱咐患者，配合基层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医疗医生的随访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管理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工作</a:t>
            </a:r>
            <a:endParaRPr lang="en-US" altLang="zh-CN" sz="2000" b="1" dirty="0" smtClean="0">
              <a:solidFill>
                <a:srgbClr val="FF0000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若选用智能辅助工具，则要设置并培训患者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6" name="左大括号 5"/>
          <p:cNvSpPr/>
          <p:nvPr/>
        </p:nvSpPr>
        <p:spPr bwMode="auto">
          <a:xfrm>
            <a:off x="1259632" y="1340768"/>
            <a:ext cx="267344" cy="432048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normalizeH="0" baseline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9552" y="2060848"/>
            <a:ext cx="553998" cy="29777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2"/>
                </a:solidFill>
                <a:latin typeface="华文隶书" pitchFamily="2" charset="-122"/>
                <a:ea typeface="华文隶书" pitchFamily="2" charset="-122"/>
              </a:rPr>
              <a:t>由定点医疗机构承担</a:t>
            </a:r>
            <a:endParaRPr lang="zh-CN" altLang="en-US" sz="2400" b="1" dirty="0" smtClean="0">
              <a:solidFill>
                <a:schemeClr val="accent2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8229600" cy="935037"/>
          </a:xfrm>
        </p:spPr>
        <p:txBody>
          <a:bodyPr/>
          <a:lstStyle/>
          <a:p>
            <a:r>
              <a:rPr lang="zh-CN" altLang="en-US" dirty="0" smtClean="0"/>
              <a:t>管理流程</a:t>
            </a:r>
            <a:endParaRPr lang="zh-CN" altLang="en-US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124743"/>
            <a:ext cx="10044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526976" y="990617"/>
            <a:ext cx="7653536" cy="52466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+mn-ea"/>
              </a:rPr>
              <a:t>实施治疗管理</a:t>
            </a:r>
            <a:endParaRPr lang="en-US" altLang="zh-CN" sz="2400" b="1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住院治疗患者管理</a:t>
            </a:r>
            <a:endParaRPr lang="en-US" altLang="zh-CN" sz="2000" b="1" dirty="0" smtClean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600" b="1" dirty="0" smtClean="0">
                <a:latin typeface="+mn-ea"/>
              </a:rPr>
              <a:t>对</a:t>
            </a:r>
            <a:r>
              <a:rPr lang="zh-CN" altLang="en-US" sz="1600" b="1" dirty="0">
                <a:latin typeface="+mn-ea"/>
              </a:rPr>
              <a:t>住院患者采用“医务人员管理”的</a:t>
            </a:r>
            <a:r>
              <a:rPr lang="zh-CN" altLang="en-US" sz="1600" b="1" dirty="0" smtClean="0">
                <a:latin typeface="+mn-ea"/>
              </a:rPr>
              <a:t>方式</a:t>
            </a:r>
            <a:endParaRPr lang="en-US" altLang="zh-CN" sz="1600" b="1" dirty="0" smtClean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600" b="1" dirty="0" smtClean="0">
                <a:latin typeface="+mn-ea"/>
              </a:rPr>
              <a:t>出院</a:t>
            </a:r>
            <a:r>
              <a:rPr lang="zh-CN" altLang="en-US" sz="1600" b="1" dirty="0">
                <a:latin typeface="+mn-ea"/>
              </a:rPr>
              <a:t>后按照门诊治疗患者</a:t>
            </a:r>
            <a:r>
              <a:rPr lang="zh-CN" altLang="en-US" sz="1600" b="1" dirty="0" smtClean="0">
                <a:latin typeface="+mn-ea"/>
              </a:rPr>
              <a:t>管理</a:t>
            </a:r>
            <a:endParaRPr lang="zh-CN" altLang="en-US" sz="1600" b="1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sz="2000" b="1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门诊治疗患者管理</a:t>
            </a:r>
            <a:endParaRPr lang="en-US" altLang="zh-CN" sz="2000" b="1" dirty="0" smtClean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600" b="1" dirty="0" smtClean="0">
                <a:latin typeface="+mn-ea"/>
              </a:rPr>
              <a:t>第一次入户随访</a:t>
            </a:r>
            <a:endParaRPr lang="en-US" altLang="zh-CN" sz="1600" b="1" dirty="0" smtClean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600" b="1" dirty="0" smtClean="0">
                <a:latin typeface="+mn-ea"/>
              </a:rPr>
              <a:t>督导服药</a:t>
            </a:r>
            <a:endParaRPr lang="en-US" altLang="zh-CN" sz="1600" b="1" dirty="0" smtClean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600" b="1" dirty="0" smtClean="0">
                <a:latin typeface="+mn-ea"/>
              </a:rPr>
              <a:t>随访评估</a:t>
            </a:r>
            <a:endParaRPr lang="en-US" altLang="zh-CN" sz="1600" b="1" dirty="0" smtClean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600" b="1" dirty="0" smtClean="0">
                <a:latin typeface="+mn-ea"/>
              </a:rPr>
              <a:t>结案评估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6" name="左大括号 5"/>
          <p:cNvSpPr/>
          <p:nvPr/>
        </p:nvSpPr>
        <p:spPr bwMode="auto">
          <a:xfrm>
            <a:off x="1691680" y="1700808"/>
            <a:ext cx="164704" cy="1465384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normalizeH="0" baseline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71600" y="1316629"/>
            <a:ext cx="461665" cy="2256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  <a:latin typeface="华文隶书" pitchFamily="2" charset="-122"/>
                <a:ea typeface="华文隶书" pitchFamily="2" charset="-122"/>
              </a:rPr>
              <a:t>由定点医疗机构承担</a:t>
            </a:r>
            <a:endParaRPr lang="zh-CN" altLang="en-US" b="1" dirty="0" smtClean="0">
              <a:solidFill>
                <a:schemeClr val="accent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91367" y="3573016"/>
            <a:ext cx="430887" cy="24375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2"/>
                </a:solidFill>
                <a:latin typeface="华文隶书" pitchFamily="2" charset="-122"/>
                <a:ea typeface="华文隶书" pitchFamily="2" charset="-122"/>
              </a:rPr>
              <a:t>由基层医疗卫生机构承担</a:t>
            </a:r>
            <a:endParaRPr lang="zh-CN" altLang="en-US" sz="1600" b="1" dirty="0" smtClean="0">
              <a:solidFill>
                <a:schemeClr val="accent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" name="右大括号 1"/>
          <p:cNvSpPr/>
          <p:nvPr/>
        </p:nvSpPr>
        <p:spPr bwMode="auto">
          <a:xfrm>
            <a:off x="5353744" y="3613965"/>
            <a:ext cx="226368" cy="1975275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052736"/>
            <a:ext cx="8229600" cy="49685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楷体_GB2312" panose="02010609030101010101" pitchFamily="49" charset="-122"/>
              </a:rPr>
              <a:t>第一次入户随访</a:t>
            </a:r>
            <a:endParaRPr lang="en-US" altLang="zh-CN" b="1" dirty="0" smtClean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>
                <a:latin typeface="楷体_GB2312" panose="02010609030101010101" pitchFamily="49" charset="-122"/>
              </a:rPr>
              <a:t>接到通知后</a:t>
            </a:r>
            <a:r>
              <a:rPr lang="zh-CN" altLang="en-US" sz="2400" b="1" dirty="0">
                <a:latin typeface="楷体_GB2312" panose="02010609030101010101" pitchFamily="49" charset="-122"/>
              </a:rPr>
              <a:t>，要在</a:t>
            </a:r>
            <a:r>
              <a:rPr lang="en-US" altLang="zh-CN" sz="2400" b="1" dirty="0">
                <a:latin typeface="楷体_GB2312" panose="02010609030101010101" pitchFamily="49" charset="-122"/>
              </a:rPr>
              <a:t>72</a:t>
            </a:r>
            <a:r>
              <a:rPr lang="zh-CN" altLang="en-US" sz="2400" b="1" dirty="0">
                <a:latin typeface="楷体_GB2312" panose="02010609030101010101" pitchFamily="49" charset="-122"/>
              </a:rPr>
              <a:t>小时内访视患者，具体内容如下：</a:t>
            </a:r>
            <a:endParaRPr lang="zh-CN" altLang="en-US" sz="2400" b="1" dirty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确定</a:t>
            </a:r>
            <a:r>
              <a:rPr lang="zh-CN" altLang="en-US" sz="2000" b="1" dirty="0">
                <a:latin typeface="楷体_GB2312" panose="02010609030101010101" pitchFamily="49" charset="-122"/>
              </a:rPr>
              <a:t>督导人员，督导人员优先为医务人员，也可为患者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家属</a:t>
            </a:r>
            <a:endParaRPr lang="zh-CN" altLang="en-US" sz="2000" b="1" dirty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对患者</a:t>
            </a:r>
            <a:r>
              <a:rPr lang="zh-CN" altLang="en-US" sz="2000" b="1" dirty="0">
                <a:latin typeface="楷体_GB2312" panose="02010609030101010101" pitchFamily="49" charset="-122"/>
              </a:rPr>
              <a:t>的居住环境进行评估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，做好家庭防护</a:t>
            </a:r>
            <a:endParaRPr lang="zh-CN" altLang="en-US" sz="2000" b="1" dirty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对</a:t>
            </a:r>
            <a:r>
              <a:rPr lang="zh-CN" altLang="en-US" sz="2000" b="1" dirty="0">
                <a:latin typeface="楷体_GB2312" panose="02010609030101010101" pitchFamily="49" charset="-122"/>
              </a:rPr>
              <a:t>患者及家属进行结核病防治知识宣传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教育、密接筛查</a:t>
            </a:r>
            <a:endParaRPr lang="zh-CN" altLang="en-US" sz="2000" b="1" dirty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告诉</a:t>
            </a:r>
            <a:r>
              <a:rPr lang="zh-CN" altLang="en-US" sz="2000" b="1" dirty="0">
                <a:latin typeface="楷体_GB2312" panose="02010609030101010101" pitchFamily="49" charset="-122"/>
              </a:rPr>
              <a:t>患者出现病情加重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、不良反应等</a:t>
            </a:r>
            <a:r>
              <a:rPr lang="zh-CN" altLang="en-US" sz="2000" b="1" dirty="0">
                <a:latin typeface="楷体_GB2312" panose="02010609030101010101" pitchFamily="49" charset="-122"/>
              </a:rPr>
              <a:t>异常情况时，要及时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就诊</a:t>
            </a:r>
            <a:endParaRPr lang="zh-CN" altLang="en-US" sz="2000" b="1" dirty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dirty="0">
                <a:latin typeface="楷体_GB2312" panose="02010609030101010101" pitchFamily="49" charset="-122"/>
              </a:rPr>
              <a:t>若</a:t>
            </a:r>
            <a:r>
              <a:rPr lang="en-US" altLang="zh-CN" sz="2400" b="1" dirty="0">
                <a:latin typeface="楷体_GB2312" panose="02010609030101010101" pitchFamily="49" charset="-122"/>
              </a:rPr>
              <a:t>72</a:t>
            </a:r>
            <a:r>
              <a:rPr lang="zh-CN" altLang="en-US" sz="2400" b="1" dirty="0">
                <a:latin typeface="楷体_GB2312" panose="02010609030101010101" pitchFamily="49" charset="-122"/>
              </a:rPr>
              <a:t>小时内</a:t>
            </a:r>
            <a:r>
              <a:rPr lang="en-US" altLang="zh-CN" sz="2400" b="1" dirty="0">
                <a:latin typeface="楷体_GB2312" panose="02010609030101010101" pitchFamily="49" charset="-122"/>
              </a:rPr>
              <a:t>2</a:t>
            </a:r>
            <a:r>
              <a:rPr lang="zh-CN" altLang="en-US" sz="2400" b="1" dirty="0">
                <a:latin typeface="楷体_GB2312" panose="02010609030101010101" pitchFamily="49" charset="-122"/>
              </a:rPr>
              <a:t>次访视均未见到患者，则将访视结果向上级专业机构</a:t>
            </a:r>
            <a:r>
              <a:rPr lang="zh-CN" altLang="en-US" sz="2400" b="1" dirty="0" smtClean="0">
                <a:latin typeface="楷体_GB2312" panose="02010609030101010101" pitchFamily="49" charset="-122"/>
              </a:rPr>
              <a:t>报告</a:t>
            </a:r>
            <a:endParaRPr lang="zh-CN" altLang="en-US" sz="2400" b="1" dirty="0">
              <a:latin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22222"/>
            <a:ext cx="5760640" cy="1102522"/>
          </a:xfrm>
        </p:spPr>
        <p:txBody>
          <a:bodyPr/>
          <a:lstStyle/>
          <a:p>
            <a:pPr marL="914400" lvl="2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楷体_GB2312" panose="02010609030101010101" pitchFamily="49" charset="-122"/>
              </a:rPr>
              <a:t>患者居住环境评估</a:t>
            </a:r>
            <a:endParaRPr lang="en-US" altLang="zh-CN" b="1" dirty="0" smtClean="0">
              <a:latin typeface="楷体_GB2312" panose="02010609030101010101" pitchFamily="49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1520" y="859120"/>
          <a:ext cx="8856984" cy="57382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12"/>
                <a:gridCol w="2088232"/>
                <a:gridCol w="576064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患者居住环境评估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评估内容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评估后指导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居室分配情况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是否具备患者单独居住在一个卧室的条件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有条件，患者应单独居住在一个卧室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无条件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尽可能与配偶分床睡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床位应处在下风向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）；或头脚睡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居室通风情况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患者家中是否能够保持通风良好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居住房间需定期开窗通风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南方地区及北方地区的夏季建议通过经常开窗通风的措施预防传染，每次通风时间应不少于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60</a:t>
                      </a: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分钟。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北方地区冬季可增加换气扇，换气扇通风方向应由内向外通风；每日至少早晚通风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次，每次通风时间应不少于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60</a:t>
                      </a: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分钟。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咳嗽习惯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是否了解并按照咳嗽礼仪执行，是否会随地吐痰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咳嗽时，应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避免面向他人</a:t>
                      </a: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，用手或纸巾掩住口鼻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。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痰液应吐在带盖带消毒液的痰盂中。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也可将痰液吐在纸巾中，深埋或焚烧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消毒情况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居住环境内是否使用消毒水进行消毒，是否配置带盖痰盂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有条件时，患者家中应放置带盖带消毒液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84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液）</a:t>
                      </a: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的痰盂，也可使用带盖的杯子。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痰盂或痰杯需进行定期消毒。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有条件时，患者家中应定期用消毒液拖地面及擦拭家具表面。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共同居住的人员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是否包括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岁以下的孩子和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65</a:t>
                      </a: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岁以上的老人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共同居住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患者在与其他人同处一个房间时，尽量减少与家人直接面对面无防护接触，尤其是家中有＜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岁的儿童和老人时。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必须进行接触时，患者需佩戴外科口罩。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052736"/>
            <a:ext cx="8229600" cy="49685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_GB2312" panose="02010609030101010101" pitchFamily="49" charset="-122"/>
              </a:rPr>
              <a:t>督导员的选择原则</a:t>
            </a:r>
            <a:endParaRPr lang="en-US" altLang="zh-CN" sz="2400" b="1" dirty="0" smtClean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原则上</a:t>
            </a:r>
            <a:r>
              <a:rPr lang="zh-CN" altLang="en-US" sz="2000" b="1" dirty="0">
                <a:latin typeface="楷体_GB2312" panose="02010609030101010101" pitchFamily="49" charset="-122"/>
              </a:rPr>
              <a:t>应由医务人员进行督导。</a:t>
            </a:r>
            <a:endParaRPr lang="zh-CN" altLang="en-US" sz="2000" b="1" dirty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耐</a:t>
            </a:r>
            <a:r>
              <a:rPr lang="zh-CN" altLang="en-US" sz="2000" b="1" dirty="0">
                <a:latin typeface="楷体_GB2312" panose="02010609030101010101" pitchFamily="49" charset="-122"/>
              </a:rPr>
              <a:t>多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药患者必须</a:t>
            </a:r>
            <a:r>
              <a:rPr lang="zh-CN" altLang="en-US" sz="2000" b="1" dirty="0">
                <a:latin typeface="楷体_GB2312" panose="02010609030101010101" pitchFamily="49" charset="-122"/>
              </a:rPr>
              <a:t>由医务人员进行督导。</a:t>
            </a:r>
            <a:endParaRPr lang="zh-CN" altLang="en-US" sz="2000" b="1" dirty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如果</a:t>
            </a:r>
            <a:r>
              <a:rPr lang="zh-CN" altLang="en-US" sz="2000" b="1" dirty="0">
                <a:latin typeface="楷体_GB2312" panose="02010609030101010101" pitchFamily="49" charset="-122"/>
              </a:rPr>
              <a:t>患者居住地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距督导服药点超过</a:t>
            </a:r>
            <a:r>
              <a:rPr lang="en-US" altLang="zh-CN" sz="2000" b="1" dirty="0">
                <a:latin typeface="楷体_GB2312" panose="02010609030101010101" pitchFamily="49" charset="-122"/>
              </a:rPr>
              <a:t>1.5km</a:t>
            </a:r>
            <a:r>
              <a:rPr lang="zh-CN" altLang="en-US" sz="2000" b="1" dirty="0">
                <a:latin typeface="楷体_GB2312" panose="02010609030101010101" pitchFamily="49" charset="-122"/>
              </a:rPr>
              <a:t>，或者村级医生无法承担督导任务时，可以实行家庭成员督导或者志愿者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督导</a:t>
            </a:r>
            <a:endParaRPr lang="zh-CN" altLang="en-US" sz="2000" b="1" dirty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1800" b="1" dirty="0" smtClean="0">
                <a:latin typeface="楷体_GB2312" panose="02010609030101010101" pitchFamily="49" charset="-122"/>
              </a:rPr>
              <a:t>家庭</a:t>
            </a:r>
            <a:r>
              <a:rPr lang="zh-CN" altLang="en-US" sz="1800" b="1" dirty="0">
                <a:latin typeface="楷体_GB2312" panose="02010609030101010101" pitchFamily="49" charset="-122"/>
              </a:rPr>
              <a:t>成员督导管理人员条件：</a:t>
            </a:r>
            <a:endParaRPr lang="zh-CN" altLang="en-US" sz="1800" b="1" dirty="0">
              <a:latin typeface="楷体_GB2312" panose="02010609030101010101" pitchFamily="49" charset="-122"/>
            </a:endParaRPr>
          </a:p>
          <a:p>
            <a:pPr lvl="3">
              <a:lnSpc>
                <a:spcPct val="150000"/>
              </a:lnSpc>
            </a:pPr>
            <a:r>
              <a:rPr lang="zh-CN" altLang="en-US" sz="1400" b="1" dirty="0" smtClean="0">
                <a:latin typeface="楷体_GB2312" panose="02010609030101010101" pitchFamily="49" charset="-122"/>
              </a:rPr>
              <a:t>年龄</a:t>
            </a:r>
            <a:r>
              <a:rPr lang="zh-CN" altLang="en-US" sz="1400" b="1" dirty="0">
                <a:latin typeface="楷体_GB2312" panose="02010609030101010101" pitchFamily="49" charset="-122"/>
              </a:rPr>
              <a:t>在</a:t>
            </a:r>
            <a:r>
              <a:rPr lang="en-US" altLang="zh-CN" sz="1400" b="1" dirty="0">
                <a:latin typeface="楷体_GB2312" panose="02010609030101010101" pitchFamily="49" charset="-122"/>
              </a:rPr>
              <a:t>15</a:t>
            </a:r>
            <a:r>
              <a:rPr lang="zh-CN" altLang="en-US" sz="1400" b="1" dirty="0">
                <a:latin typeface="楷体_GB2312" panose="02010609030101010101" pitchFamily="49" charset="-122"/>
              </a:rPr>
              <a:t>岁以上。</a:t>
            </a:r>
            <a:endParaRPr lang="zh-CN" altLang="en-US" sz="1400" b="1" dirty="0">
              <a:latin typeface="楷体_GB2312" panose="02010609030101010101" pitchFamily="49" charset="-122"/>
            </a:endParaRPr>
          </a:p>
          <a:p>
            <a:pPr lvl="3">
              <a:lnSpc>
                <a:spcPct val="150000"/>
              </a:lnSpc>
            </a:pPr>
            <a:r>
              <a:rPr lang="zh-CN" altLang="en-US" sz="1400" b="1" dirty="0" smtClean="0">
                <a:latin typeface="楷体_GB2312" panose="02010609030101010101" pitchFamily="49" charset="-122"/>
              </a:rPr>
              <a:t>具备</a:t>
            </a:r>
            <a:r>
              <a:rPr lang="zh-CN" altLang="en-US" sz="1400" b="1" dirty="0">
                <a:latin typeface="楷体_GB2312" panose="02010609030101010101" pitchFamily="49" charset="-122"/>
              </a:rPr>
              <a:t>小学及以上文化程度。</a:t>
            </a:r>
            <a:endParaRPr lang="zh-CN" altLang="en-US" sz="1400" b="1" dirty="0">
              <a:latin typeface="楷体_GB2312" panose="02010609030101010101" pitchFamily="49" charset="-122"/>
            </a:endParaRPr>
          </a:p>
          <a:p>
            <a:pPr lvl="3">
              <a:lnSpc>
                <a:spcPct val="150000"/>
              </a:lnSpc>
            </a:pPr>
            <a:r>
              <a:rPr lang="zh-CN" altLang="en-US" sz="1400" b="1" dirty="0" smtClean="0">
                <a:latin typeface="楷体_GB2312" panose="02010609030101010101" pitchFamily="49" charset="-122"/>
              </a:rPr>
              <a:t>经过医生培训</a:t>
            </a:r>
            <a:r>
              <a:rPr lang="zh-CN" altLang="en-US" sz="1400" b="1" dirty="0">
                <a:latin typeface="楷体_GB2312" panose="02010609030101010101" pitchFamily="49" charset="-122"/>
              </a:rPr>
              <a:t>后，能够履行督促管理患者服药</a:t>
            </a:r>
            <a:r>
              <a:rPr lang="zh-CN" altLang="en-US" sz="1400" b="1" dirty="0" smtClean="0">
                <a:latin typeface="楷体_GB2312" panose="02010609030101010101" pitchFamily="49" charset="-122"/>
              </a:rPr>
              <a:t>、提醒复查等职责。</a:t>
            </a:r>
            <a:endParaRPr lang="zh-CN" altLang="en-US" sz="1400" b="1" dirty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1800" b="1" dirty="0" smtClean="0">
                <a:latin typeface="楷体_GB2312" panose="02010609030101010101" pitchFamily="49" charset="-122"/>
              </a:rPr>
              <a:t>志愿者</a:t>
            </a:r>
            <a:r>
              <a:rPr lang="zh-CN" altLang="en-US" sz="1800" b="1" dirty="0">
                <a:latin typeface="楷体_GB2312" panose="02010609030101010101" pitchFamily="49" charset="-122"/>
              </a:rPr>
              <a:t>督导管理人员条件：</a:t>
            </a:r>
            <a:endParaRPr lang="zh-CN" altLang="en-US" sz="1800" b="1" dirty="0">
              <a:latin typeface="楷体_GB2312" panose="02010609030101010101" pitchFamily="49" charset="-122"/>
            </a:endParaRPr>
          </a:p>
          <a:p>
            <a:pPr lvl="3">
              <a:lnSpc>
                <a:spcPct val="150000"/>
              </a:lnSpc>
            </a:pPr>
            <a:r>
              <a:rPr lang="zh-CN" altLang="en-US" sz="1400" b="1" dirty="0" smtClean="0">
                <a:latin typeface="楷体_GB2312" panose="02010609030101010101" pitchFamily="49" charset="-122"/>
              </a:rPr>
              <a:t>年龄</a:t>
            </a:r>
            <a:r>
              <a:rPr lang="zh-CN" altLang="en-US" sz="1400" b="1" dirty="0">
                <a:latin typeface="楷体_GB2312" panose="02010609030101010101" pitchFamily="49" charset="-122"/>
              </a:rPr>
              <a:t>在</a:t>
            </a:r>
            <a:r>
              <a:rPr lang="en-US" altLang="zh-CN" sz="1400" b="1" dirty="0">
                <a:latin typeface="楷体_GB2312" panose="02010609030101010101" pitchFamily="49" charset="-122"/>
              </a:rPr>
              <a:t>18</a:t>
            </a:r>
            <a:r>
              <a:rPr lang="zh-CN" altLang="en-US" sz="1400" b="1" dirty="0">
                <a:latin typeface="楷体_GB2312" panose="02010609030101010101" pitchFamily="49" charset="-122"/>
              </a:rPr>
              <a:t>岁以上。</a:t>
            </a:r>
            <a:endParaRPr lang="zh-CN" altLang="en-US" sz="1400" b="1" dirty="0">
              <a:latin typeface="楷体_GB2312" panose="02010609030101010101" pitchFamily="49" charset="-122"/>
            </a:endParaRPr>
          </a:p>
          <a:p>
            <a:pPr lvl="3">
              <a:lnSpc>
                <a:spcPct val="150000"/>
              </a:lnSpc>
            </a:pPr>
            <a:r>
              <a:rPr lang="zh-CN" altLang="en-US" sz="1400" b="1" dirty="0" smtClean="0">
                <a:latin typeface="楷体_GB2312" panose="02010609030101010101" pitchFamily="49" charset="-122"/>
              </a:rPr>
              <a:t>具备</a:t>
            </a:r>
            <a:r>
              <a:rPr lang="zh-CN" altLang="en-US" sz="1400" b="1" dirty="0">
                <a:latin typeface="楷体_GB2312" panose="02010609030101010101" pitchFamily="49" charset="-122"/>
              </a:rPr>
              <a:t>初中及以上文化程度。</a:t>
            </a:r>
            <a:endParaRPr lang="zh-CN" altLang="en-US" sz="1400" b="1" dirty="0">
              <a:latin typeface="楷体_GB2312" panose="02010609030101010101" pitchFamily="49" charset="-122"/>
            </a:endParaRPr>
          </a:p>
          <a:p>
            <a:pPr lvl="3">
              <a:lnSpc>
                <a:spcPct val="150000"/>
              </a:lnSpc>
            </a:pPr>
            <a:r>
              <a:rPr lang="zh-CN" altLang="en-US" sz="1400" b="1" dirty="0" smtClean="0">
                <a:latin typeface="楷体_GB2312" panose="02010609030101010101" pitchFamily="49" charset="-122"/>
              </a:rPr>
              <a:t>经过医生培训</a:t>
            </a:r>
            <a:r>
              <a:rPr lang="zh-CN" altLang="en-US" sz="1400" b="1" dirty="0">
                <a:latin typeface="楷体_GB2312" panose="02010609030101010101" pitchFamily="49" charset="-122"/>
              </a:rPr>
              <a:t>后，能够履行督促管理患者服药</a:t>
            </a:r>
            <a:r>
              <a:rPr lang="zh-CN" altLang="en-US" sz="1400" b="1" dirty="0" smtClean="0">
                <a:latin typeface="楷体_GB2312" panose="02010609030101010101" pitchFamily="49" charset="-122"/>
              </a:rPr>
              <a:t>、提醒复查等职责。</a:t>
            </a:r>
            <a:endParaRPr lang="zh-CN" altLang="en-US" sz="1400" b="1" dirty="0">
              <a:latin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935037"/>
          </a:xfrm>
        </p:spPr>
        <p:txBody>
          <a:bodyPr/>
          <a:lstStyle/>
          <a:p>
            <a:r>
              <a:rPr lang="zh-CN" altLang="en-US" sz="2400" dirty="0"/>
              <a:t>肺结核患者第一次入户随访记录表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04" y="908720"/>
            <a:ext cx="8927961" cy="573325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376" y="1412776"/>
            <a:ext cx="8759120" cy="342853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166936" y="-3990"/>
            <a:ext cx="8229600" cy="935037"/>
          </a:xfrm>
        </p:spPr>
        <p:txBody>
          <a:bodyPr/>
          <a:lstStyle/>
          <a:p>
            <a:r>
              <a:rPr lang="zh-CN" altLang="en-US" sz="2400" dirty="0"/>
              <a:t>肺结核患者第一次入户随访记录</a:t>
            </a:r>
            <a:r>
              <a:rPr lang="zh-CN" altLang="en-US" sz="2400" dirty="0" smtClean="0"/>
              <a:t>表（续）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052736"/>
            <a:ext cx="8229600" cy="49685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楷体_GB2312" panose="02010609030101010101" pitchFamily="49" charset="-122"/>
              </a:rPr>
              <a:t>督导服药</a:t>
            </a:r>
            <a:endParaRPr lang="en-US" altLang="zh-CN" b="1" dirty="0" smtClean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>
                <a:latin typeface="楷体_GB2312" panose="02010609030101010101" pitchFamily="49" charset="-122"/>
              </a:rPr>
              <a:t>医务人员督导：</a:t>
            </a:r>
            <a:endParaRPr lang="en-US" altLang="zh-CN" sz="2400" b="1" dirty="0" smtClean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患者</a:t>
            </a:r>
            <a:r>
              <a:rPr lang="zh-CN" altLang="en-US" sz="2000" b="1" dirty="0">
                <a:latin typeface="楷体_GB2312" panose="02010609030101010101" pitchFamily="49" charset="-122"/>
              </a:rPr>
              <a:t>服药日，医务人员对患者进行直接面视下督导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服药；</a:t>
            </a:r>
            <a:endParaRPr lang="en-US" altLang="zh-CN" sz="2000" b="1" dirty="0" smtClean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服药</a:t>
            </a:r>
            <a:r>
              <a:rPr lang="zh-CN" altLang="en-US" sz="2000" b="1" dirty="0">
                <a:latin typeface="楷体_GB2312" panose="02010609030101010101" pitchFamily="49" charset="-122"/>
              </a:rPr>
              <a:t>后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，医生</a:t>
            </a:r>
            <a:r>
              <a:rPr lang="zh-CN" altLang="en-US" sz="2000" b="1" dirty="0">
                <a:latin typeface="楷体_GB2312" panose="02010609030101010101" pitchFamily="49" charset="-122"/>
              </a:rPr>
              <a:t>按要求在“肺结核患者治疗记录卡”</a:t>
            </a:r>
            <a:r>
              <a:rPr lang="en-US" altLang="zh-CN" sz="2000" b="1" dirty="0">
                <a:latin typeface="楷体_GB2312" panose="02010609030101010101" pitchFamily="49" charset="-122"/>
              </a:rPr>
              <a:t>/“</a:t>
            </a:r>
            <a:r>
              <a:rPr lang="zh-CN" altLang="en-US" sz="2000" b="1" dirty="0">
                <a:latin typeface="楷体_GB2312" panose="02010609030101010101" pitchFamily="49" charset="-122"/>
              </a:rPr>
              <a:t>耐多药肺结核患者服药卡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”上记录</a:t>
            </a:r>
            <a:r>
              <a:rPr lang="zh-CN" altLang="en-US" sz="2000" b="1" dirty="0">
                <a:latin typeface="楷体_GB2312" panose="02010609030101010101" pitchFamily="49" charset="-122"/>
              </a:rPr>
              <a:t>服药情况</a:t>
            </a:r>
            <a:endParaRPr lang="en-US" altLang="zh-CN" sz="2000" b="1" dirty="0" smtClean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>
                <a:latin typeface="楷体_GB2312" panose="02010609030101010101" pitchFamily="49" charset="-122"/>
              </a:rPr>
              <a:t>家庭成员</a:t>
            </a:r>
            <a:r>
              <a:rPr lang="zh-CN" altLang="en-US" sz="2400" b="1" dirty="0">
                <a:latin typeface="楷体_GB2312" panose="02010609030101010101" pitchFamily="49" charset="-122"/>
              </a:rPr>
              <a:t>督导</a:t>
            </a:r>
            <a:r>
              <a:rPr lang="zh-CN" altLang="en-US" sz="2400" b="1" dirty="0" smtClean="0">
                <a:latin typeface="楷体_GB2312" panose="02010609030101010101" pitchFamily="49" charset="-122"/>
              </a:rPr>
              <a:t>：</a:t>
            </a:r>
            <a:endParaRPr lang="en-US" altLang="zh-CN" sz="2400" b="1" dirty="0" smtClean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患者</a:t>
            </a:r>
            <a:r>
              <a:rPr lang="zh-CN" altLang="en-US" sz="2000" b="1" dirty="0">
                <a:latin typeface="楷体_GB2312" panose="02010609030101010101" pitchFamily="49" charset="-122"/>
              </a:rPr>
              <a:t>每次服药要在家属的面视下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进行</a:t>
            </a:r>
            <a:endParaRPr lang="en-US" altLang="zh-CN" sz="2000" b="1" dirty="0" smtClean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>
                <a:latin typeface="楷体_GB2312" panose="02010609030101010101" pitchFamily="49" charset="-122"/>
              </a:rPr>
              <a:t>服药后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，家属按</a:t>
            </a:r>
            <a:r>
              <a:rPr lang="zh-CN" altLang="en-US" sz="2000" b="1" dirty="0">
                <a:latin typeface="楷体_GB2312" panose="02010609030101010101" pitchFamily="49" charset="-122"/>
              </a:rPr>
              <a:t>要求在“肺结核患者治疗记录卡”</a:t>
            </a:r>
            <a:r>
              <a:rPr lang="en-US" altLang="zh-CN" sz="2000" b="1" dirty="0">
                <a:latin typeface="楷体_GB2312" panose="02010609030101010101" pitchFamily="49" charset="-122"/>
              </a:rPr>
              <a:t>/“</a:t>
            </a:r>
            <a:r>
              <a:rPr lang="zh-CN" altLang="en-US" sz="2000" b="1" dirty="0">
                <a:latin typeface="楷体_GB2312" panose="02010609030101010101" pitchFamily="49" charset="-122"/>
              </a:rPr>
              <a:t>耐多药肺结核患者服药卡”上记录服药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情况</a:t>
            </a:r>
            <a:endParaRPr lang="zh-CN" altLang="en-US" sz="2000" b="1" dirty="0">
              <a:latin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4"/>
            <a:ext cx="8229600" cy="935037"/>
          </a:xfrm>
        </p:spPr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51112" y="1052736"/>
            <a:ext cx="615719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kern="0" dirty="0" smtClean="0">
                <a:latin typeface="楷体_GB2312" panose="02010609030101010101" pitchFamily="49" charset="-122"/>
              </a:rPr>
              <a:t>治疗管理</a:t>
            </a:r>
            <a:endParaRPr lang="en-US" altLang="zh-CN" sz="2800" b="1" kern="0" dirty="0" smtClean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kern="0" dirty="0" smtClean="0">
                <a:latin typeface="楷体_GB2312" panose="02010609030101010101" pitchFamily="49" charset="-122"/>
              </a:rPr>
              <a:t>定义与内容</a:t>
            </a:r>
            <a:endParaRPr lang="en-US" altLang="zh-CN" sz="2400" b="1" kern="0" dirty="0" smtClean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kern="0" dirty="0" smtClean="0">
                <a:latin typeface="楷体_GB2312" panose="02010609030101010101" pitchFamily="49" charset="-122"/>
              </a:rPr>
              <a:t>管理方式</a:t>
            </a:r>
            <a:endParaRPr lang="en-US" altLang="zh-CN" sz="2400" b="1" kern="0" dirty="0" smtClean="0">
              <a:latin typeface="楷体_GB2312" panose="0201060903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kern="0" dirty="0" smtClean="0">
                <a:latin typeface="楷体_GB2312" panose="02010609030101010101" pitchFamily="49" charset="-122"/>
              </a:rPr>
              <a:t>如何开展患者管理工作</a:t>
            </a:r>
            <a:endParaRPr lang="en-US" altLang="zh-CN" sz="2800" b="1" kern="0" dirty="0" smtClean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kern="0" dirty="0" smtClean="0">
                <a:latin typeface="楷体_GB2312" panose="02010609030101010101" pitchFamily="49" charset="-122"/>
              </a:rPr>
              <a:t>管理</a:t>
            </a:r>
            <a:r>
              <a:rPr lang="zh-CN" altLang="en-US" sz="2400" b="1" kern="0" dirty="0" smtClean="0">
                <a:latin typeface="楷体_GB2312" panose="02010609030101010101" pitchFamily="49" charset="-122"/>
              </a:rPr>
              <a:t>流程</a:t>
            </a:r>
            <a:endParaRPr lang="en-US" altLang="zh-CN" sz="2400" b="1" kern="0" dirty="0" smtClean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kern="0" dirty="0" smtClean="0">
                <a:latin typeface="楷体_GB2312" panose="02010609030101010101" pitchFamily="49" charset="-122"/>
              </a:rPr>
              <a:t>基层管理工作中的常见问题</a:t>
            </a:r>
            <a:endParaRPr lang="en-US" altLang="zh-CN" sz="2000" b="1" kern="0" dirty="0" smtClean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kern="0" dirty="0" smtClean="0">
                <a:latin typeface="楷体_GB2312" panose="02010609030101010101" pitchFamily="49" charset="-122"/>
              </a:rPr>
              <a:t>在门诊病案中记录</a:t>
            </a:r>
            <a:endParaRPr lang="en-US" altLang="zh-CN" sz="2400" b="1" kern="0" dirty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kern="0" dirty="0" smtClean="0">
                <a:latin typeface="楷体_GB2312" panose="02010609030101010101" pitchFamily="49" charset="-122"/>
              </a:rPr>
              <a:t>特殊情况处理</a:t>
            </a:r>
            <a:endParaRPr lang="en-US" altLang="zh-CN" sz="2400" b="1" kern="0" dirty="0" smtClean="0">
              <a:latin typeface="楷体_GB2312" panose="0201060903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kern="0" dirty="0" smtClean="0">
                <a:latin typeface="楷体_GB2312" panose="02010609030101010101" pitchFamily="49" charset="-122"/>
              </a:rPr>
              <a:t>做好患者管理的工作要点</a:t>
            </a:r>
            <a:endParaRPr lang="en-US" altLang="zh-CN" sz="2400" b="1" kern="0" dirty="0" smtClean="0">
              <a:latin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51125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楷体_GB2312" panose="02010609030101010101" pitchFamily="49" charset="-122"/>
              </a:rPr>
              <a:t>随访管理</a:t>
            </a:r>
            <a:r>
              <a:rPr lang="en-US" altLang="zh-CN" b="1" dirty="0" smtClean="0">
                <a:latin typeface="楷体_GB2312" panose="02010609030101010101" pitchFamily="49" charset="-122"/>
              </a:rPr>
              <a:t>/</a:t>
            </a:r>
            <a:r>
              <a:rPr lang="zh-CN" altLang="en-US" b="1" dirty="0" smtClean="0">
                <a:latin typeface="楷体_GB2312" panose="02010609030101010101" pitchFamily="49" charset="-122"/>
              </a:rPr>
              <a:t>评估</a:t>
            </a:r>
            <a:endParaRPr lang="en-US" altLang="zh-CN" b="1" dirty="0" smtClean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>
                <a:latin typeface="楷体_GB2312" panose="02010609030101010101" pitchFamily="49" charset="-122"/>
              </a:rPr>
              <a:t>随访频次</a:t>
            </a:r>
            <a:endParaRPr lang="en-US" altLang="zh-CN" sz="2400" b="1" dirty="0" smtClean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对于</a:t>
            </a:r>
            <a:r>
              <a:rPr lang="zh-CN" altLang="en-US" sz="2000" b="1" dirty="0">
                <a:latin typeface="楷体_GB2312" panose="02010609030101010101" pitchFamily="49" charset="-122"/>
              </a:rPr>
              <a:t>由医务人员督导的患者，医务人员至少每月记录</a:t>
            </a:r>
            <a:r>
              <a:rPr lang="en-US" altLang="zh-CN" sz="2000" b="1" dirty="0">
                <a:latin typeface="楷体_GB2312" panose="02010609030101010101" pitchFamily="49" charset="-122"/>
              </a:rPr>
              <a:t>1</a:t>
            </a:r>
            <a:r>
              <a:rPr lang="zh-CN" altLang="en-US" sz="2000" b="1" dirty="0">
                <a:latin typeface="楷体_GB2312" panose="02010609030101010101" pitchFamily="49" charset="-122"/>
              </a:rPr>
              <a:t>次对患者的随访评估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结果</a:t>
            </a:r>
            <a:endParaRPr lang="en-US" altLang="zh-CN" sz="2000" b="1" dirty="0" smtClean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对于</a:t>
            </a:r>
            <a:r>
              <a:rPr lang="zh-CN" altLang="en-US" sz="2000" b="1" dirty="0">
                <a:latin typeface="楷体_GB2312" panose="02010609030101010101" pitchFamily="49" charset="-122"/>
              </a:rPr>
              <a:t>由家庭成员督导的患者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，要</a:t>
            </a:r>
            <a:r>
              <a:rPr lang="zh-CN" altLang="en-US" sz="2000" b="1" dirty="0">
                <a:latin typeface="楷体_GB2312" panose="02010609030101010101" pitchFamily="49" charset="-122"/>
              </a:rPr>
              <a:t>在患者的强化期或注射期内每</a:t>
            </a:r>
            <a:r>
              <a:rPr lang="en-US" altLang="zh-CN" sz="2000" b="1" dirty="0">
                <a:latin typeface="楷体_GB2312" panose="02010609030101010101" pitchFamily="49" charset="-122"/>
              </a:rPr>
              <a:t>10</a:t>
            </a:r>
            <a:r>
              <a:rPr lang="zh-CN" altLang="en-US" sz="2000" b="1" dirty="0">
                <a:latin typeface="楷体_GB2312" panose="02010609030101010101" pitchFamily="49" charset="-122"/>
              </a:rPr>
              <a:t>天随访</a:t>
            </a:r>
            <a:r>
              <a:rPr lang="en-US" altLang="zh-CN" sz="2000" b="1" dirty="0">
                <a:latin typeface="楷体_GB2312" panose="02010609030101010101" pitchFamily="49" charset="-122"/>
              </a:rPr>
              <a:t>1</a:t>
            </a:r>
            <a:r>
              <a:rPr lang="zh-CN" altLang="en-US" sz="2000" b="1" dirty="0">
                <a:latin typeface="楷体_GB2312" panose="02010609030101010101" pitchFamily="49" charset="-122"/>
              </a:rPr>
              <a:t>次，继续期或非注射期内每</a:t>
            </a:r>
            <a:r>
              <a:rPr lang="en-US" altLang="zh-CN" sz="2000" b="1" dirty="0">
                <a:latin typeface="楷体_GB2312" panose="02010609030101010101" pitchFamily="49" charset="-122"/>
              </a:rPr>
              <a:t>1</a:t>
            </a:r>
            <a:r>
              <a:rPr lang="zh-CN" altLang="en-US" sz="2000" b="1" dirty="0">
                <a:latin typeface="楷体_GB2312" panose="02010609030101010101" pitchFamily="49" charset="-122"/>
              </a:rPr>
              <a:t>个月随访</a:t>
            </a:r>
            <a:r>
              <a:rPr lang="en-US" altLang="zh-CN" sz="2000" b="1" dirty="0">
                <a:latin typeface="楷体_GB2312" panose="02010609030101010101" pitchFamily="49" charset="-122"/>
              </a:rPr>
              <a:t>1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次</a:t>
            </a:r>
            <a:endParaRPr lang="en-US" altLang="zh-CN" sz="2000" b="1" dirty="0" smtClean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>
                <a:latin typeface="楷体_GB2312" panose="02010609030101010101" pitchFamily="49" charset="-122"/>
              </a:rPr>
              <a:t>管理</a:t>
            </a:r>
            <a:r>
              <a:rPr lang="en-US" altLang="zh-CN" sz="2400" b="1" dirty="0" smtClean="0">
                <a:latin typeface="楷体_GB2312" panose="02010609030101010101" pitchFamily="49" charset="-122"/>
              </a:rPr>
              <a:t>/</a:t>
            </a:r>
            <a:r>
              <a:rPr lang="zh-CN" altLang="en-US" sz="2400" b="1" dirty="0" smtClean="0">
                <a:latin typeface="楷体_GB2312" panose="02010609030101010101" pitchFamily="49" charset="-122"/>
              </a:rPr>
              <a:t>评估内容</a:t>
            </a:r>
            <a:endParaRPr lang="en-US" altLang="zh-CN" sz="2400" b="1" dirty="0" smtClean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是否</a:t>
            </a:r>
            <a:r>
              <a:rPr lang="zh-CN" altLang="en-US" sz="2000" b="1" dirty="0">
                <a:latin typeface="楷体_GB2312" panose="02010609030101010101" pitchFamily="49" charset="-122"/>
              </a:rPr>
              <a:t>存在危急情况，如有则紧急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转诊。</a:t>
            </a:r>
            <a:endParaRPr lang="zh-CN" altLang="en-US" sz="2000" b="1" dirty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对</a:t>
            </a:r>
            <a:r>
              <a:rPr lang="zh-CN" altLang="en-US" sz="2000" b="1" dirty="0">
                <a:latin typeface="楷体_GB2312" panose="02010609030101010101" pitchFamily="49" charset="-122"/>
              </a:rPr>
              <a:t>无需紧急转诊的，了解患者服药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情况，治疗过程中的症状等</a:t>
            </a:r>
            <a:endParaRPr lang="zh-CN" altLang="en-US" sz="2000" b="1" dirty="0" smtClean="0">
              <a:latin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51125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楷体_GB2312" panose="02010609030101010101" pitchFamily="49" charset="-122"/>
              </a:rPr>
              <a:t>随访管理</a:t>
            </a:r>
            <a:r>
              <a:rPr lang="en-US" altLang="zh-CN" b="1" dirty="0" smtClean="0">
                <a:latin typeface="楷体_GB2312" panose="02010609030101010101" pitchFamily="49" charset="-122"/>
              </a:rPr>
              <a:t>/</a:t>
            </a:r>
            <a:r>
              <a:rPr lang="zh-CN" altLang="en-US" b="1" dirty="0" smtClean="0">
                <a:latin typeface="楷体_GB2312" panose="02010609030101010101" pitchFamily="49" charset="-122"/>
              </a:rPr>
              <a:t>评估</a:t>
            </a:r>
            <a:endParaRPr lang="en-US" altLang="zh-CN" b="1" dirty="0" smtClean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>
                <a:latin typeface="楷体_GB2312" panose="02010609030101010101" pitchFamily="49" charset="-122"/>
              </a:rPr>
              <a:t>分类干预</a:t>
            </a:r>
            <a:endParaRPr lang="en-US" altLang="zh-CN" sz="2400" b="1" dirty="0" smtClean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对于</a:t>
            </a:r>
            <a:r>
              <a:rPr lang="zh-CN" altLang="en-US" sz="2000" b="1" dirty="0">
                <a:latin typeface="楷体_GB2312" panose="02010609030101010101" pitchFamily="49" charset="-122"/>
              </a:rPr>
              <a:t>能够按时服药，无不良反应的患者，则继续督导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服药。</a:t>
            </a:r>
            <a:endParaRPr lang="zh-CN" altLang="en-US" sz="2000" b="1" dirty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患者</a:t>
            </a:r>
            <a:r>
              <a:rPr lang="zh-CN" altLang="en-US" sz="2000" b="1" dirty="0">
                <a:latin typeface="楷体_GB2312" panose="02010609030101010101" pitchFamily="49" charset="-122"/>
              </a:rPr>
              <a:t>未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按医嘱</a:t>
            </a:r>
            <a:r>
              <a:rPr lang="zh-CN" altLang="en-US" sz="2000" b="1" dirty="0">
                <a:latin typeface="楷体_GB2312" panose="02010609030101010101" pitchFamily="49" charset="-122"/>
              </a:rPr>
              <a:t>服药，要查明原因。若是不良反应引起的，则转诊；若其他原因，则要对患者强化健康教育。若患者漏服药次数超过</a:t>
            </a:r>
            <a:r>
              <a:rPr lang="en-US" altLang="zh-CN" sz="2000" b="1" dirty="0">
                <a:latin typeface="楷体_GB2312" panose="02010609030101010101" pitchFamily="49" charset="-122"/>
              </a:rPr>
              <a:t>1</a:t>
            </a:r>
            <a:r>
              <a:rPr lang="zh-CN" altLang="en-US" sz="2000" b="1" dirty="0">
                <a:latin typeface="楷体_GB2312" panose="02010609030101010101" pitchFamily="49" charset="-122"/>
              </a:rPr>
              <a:t>周及以上，要及时向上级专业机构进行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报告。</a:t>
            </a:r>
            <a:endParaRPr lang="zh-CN" altLang="en-US" sz="2000" b="1" dirty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对</a:t>
            </a:r>
            <a:r>
              <a:rPr lang="zh-CN" altLang="en-US" sz="2000" b="1" dirty="0">
                <a:latin typeface="楷体_GB2312" panose="02010609030101010101" pitchFamily="49" charset="-122"/>
              </a:rPr>
              <a:t>出现药物不良反应、并发症或合并症的患者，要立即转诊，</a:t>
            </a:r>
            <a:r>
              <a:rPr lang="en-US" altLang="zh-CN" sz="2000" b="1" dirty="0">
                <a:latin typeface="楷体_GB2312" panose="02010609030101010101" pitchFamily="49" charset="-122"/>
              </a:rPr>
              <a:t>2</a:t>
            </a:r>
            <a:r>
              <a:rPr lang="zh-CN" altLang="en-US" sz="2000" b="1" dirty="0">
                <a:latin typeface="楷体_GB2312" panose="02010609030101010101" pitchFamily="49" charset="-122"/>
              </a:rPr>
              <a:t>周内随访。</a:t>
            </a:r>
            <a:endParaRPr lang="zh-CN" altLang="en-US" sz="2000" b="1" dirty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楷体_GB2312" panose="02010609030101010101" pitchFamily="49" charset="-122"/>
              </a:rPr>
              <a:t>提醒</a:t>
            </a:r>
            <a:r>
              <a:rPr lang="zh-CN" altLang="en-US" sz="2000" b="1" dirty="0">
                <a:solidFill>
                  <a:srgbClr val="FF0000"/>
                </a:solidFill>
                <a:latin typeface="楷体_GB2312" panose="02010609030101010101" pitchFamily="49" charset="-122"/>
              </a:rPr>
              <a:t>并督促患者按时到定点医疗机构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_GB2312" panose="02010609030101010101" pitchFamily="49" charset="-122"/>
              </a:rPr>
              <a:t>进行复诊</a:t>
            </a:r>
            <a:endParaRPr lang="en-US" altLang="zh-CN" sz="2000" b="1" dirty="0" smtClean="0">
              <a:solidFill>
                <a:srgbClr val="FF0000"/>
              </a:solidFill>
              <a:latin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29600" cy="56166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楷体_GB2312" panose="02010609030101010101" pitchFamily="49" charset="-122"/>
              </a:rPr>
              <a:t>随访管理</a:t>
            </a:r>
            <a:r>
              <a:rPr lang="en-US" altLang="zh-CN" b="1" dirty="0" smtClean="0">
                <a:latin typeface="楷体_GB2312" panose="02010609030101010101" pitchFamily="49" charset="-122"/>
              </a:rPr>
              <a:t>/</a:t>
            </a:r>
            <a:r>
              <a:rPr lang="zh-CN" altLang="en-US" b="1" dirty="0" smtClean="0">
                <a:latin typeface="楷体_GB2312" panose="02010609030101010101" pitchFamily="49" charset="-122"/>
              </a:rPr>
              <a:t>评估</a:t>
            </a:r>
            <a:endParaRPr lang="en-US" altLang="zh-CN" b="1" dirty="0" smtClean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</a:rPr>
              <a:t>患者前往定点医疗机构的随访复诊，医生要</a:t>
            </a:r>
            <a:r>
              <a:rPr lang="zh-CN" altLang="en-US" sz="2400" b="1" dirty="0" smtClean="0">
                <a:latin typeface="楷体_GB2312" panose="02010609030101010101" pitchFamily="49" charset="-122"/>
              </a:rPr>
              <a:t>：</a:t>
            </a:r>
            <a:endParaRPr lang="en-US" altLang="zh-CN" sz="2400" b="1" dirty="0" smtClean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临床</a:t>
            </a:r>
            <a:r>
              <a:rPr lang="zh-CN" altLang="en-US" sz="2000" b="1" dirty="0">
                <a:latin typeface="楷体_GB2312" panose="02010609030101010101" pitchFamily="49" charset="-122"/>
              </a:rPr>
              <a:t>评估和实验室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检查</a:t>
            </a:r>
            <a:endParaRPr lang="en-US" altLang="zh-CN" sz="2000" b="1" dirty="0" smtClean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询问</a:t>
            </a:r>
            <a:r>
              <a:rPr lang="zh-CN" altLang="en-US" sz="2000" b="1" dirty="0">
                <a:latin typeface="楷体_GB2312" panose="02010609030101010101" pitchFamily="49" charset="-122"/>
              </a:rPr>
              <a:t>患者是否有药物不良反应，并根据情况采取相应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措施</a:t>
            </a:r>
            <a:endParaRPr lang="en-US" altLang="zh-CN" sz="2000" b="1" dirty="0" smtClean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要</a:t>
            </a:r>
            <a:r>
              <a:rPr lang="zh-CN" altLang="en-US" sz="2000" b="1" dirty="0">
                <a:latin typeface="楷体_GB2312" panose="02010609030101010101" pitchFamily="49" charset="-122"/>
              </a:rPr>
              <a:t>询问患者的服药情况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，评估</a:t>
            </a:r>
            <a:r>
              <a:rPr lang="zh-CN" altLang="en-US" sz="2000" b="1" dirty="0">
                <a:latin typeface="楷体_GB2312" panose="02010609030101010101" pitchFamily="49" charset="-122"/>
              </a:rPr>
              <a:t>患者服药依从性，有无漏药或错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服。根据</a:t>
            </a:r>
            <a:r>
              <a:rPr lang="zh-CN" altLang="en-US" sz="2000" b="1" dirty="0">
                <a:latin typeface="楷体_GB2312" panose="02010609030101010101" pitchFamily="49" charset="-122"/>
              </a:rPr>
              <a:t>漏服药次数，调整患者的管理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方式：</a:t>
            </a:r>
            <a:endParaRPr lang="en-US" altLang="zh-CN" sz="2000" b="1" dirty="0" smtClean="0">
              <a:latin typeface="楷体_GB2312" panose="02010609030101010101" pitchFamily="49" charset="-122"/>
            </a:endParaRPr>
          </a:p>
          <a:p>
            <a:pPr lvl="3">
              <a:lnSpc>
                <a:spcPct val="150000"/>
              </a:lnSpc>
            </a:pPr>
            <a:r>
              <a:rPr lang="zh-CN" altLang="en-US" sz="1600" b="1" dirty="0">
                <a:latin typeface="楷体_GB2312" panose="02010609030101010101" pitchFamily="49" charset="-122"/>
              </a:rPr>
              <a:t>若</a:t>
            </a:r>
            <a:r>
              <a:rPr lang="zh-CN" altLang="en-US" sz="1600" b="1" dirty="0" smtClean="0">
                <a:latin typeface="楷体_GB2312" panose="02010609030101010101" pitchFamily="49" charset="-122"/>
              </a:rPr>
              <a:t>患者</a:t>
            </a:r>
            <a:r>
              <a:rPr lang="zh-CN" altLang="en-US" sz="1600" b="1" dirty="0">
                <a:latin typeface="楷体_GB2312" panose="02010609030101010101" pitchFamily="49" charset="-122"/>
              </a:rPr>
              <a:t>一个月内漏服药</a:t>
            </a:r>
            <a:r>
              <a:rPr lang="en-US" altLang="zh-CN" sz="1600" b="1" dirty="0">
                <a:latin typeface="楷体_GB2312" panose="02010609030101010101" pitchFamily="49" charset="-122"/>
              </a:rPr>
              <a:t>6-13</a:t>
            </a:r>
            <a:r>
              <a:rPr lang="zh-CN" altLang="en-US" sz="1600" b="1" dirty="0">
                <a:latin typeface="楷体_GB2312" panose="02010609030101010101" pitchFamily="49" charset="-122"/>
              </a:rPr>
              <a:t>次，基层医生要对患者进行“加强管理”，即每周上门访视患者</a:t>
            </a:r>
            <a:r>
              <a:rPr lang="en-US" altLang="zh-CN" sz="1600" b="1" dirty="0">
                <a:latin typeface="楷体_GB2312" panose="02010609030101010101" pitchFamily="49" charset="-122"/>
              </a:rPr>
              <a:t>1</a:t>
            </a:r>
            <a:r>
              <a:rPr lang="zh-CN" altLang="en-US" sz="1600" b="1" dirty="0">
                <a:latin typeface="楷体_GB2312" panose="02010609030101010101" pitchFamily="49" charset="-122"/>
              </a:rPr>
              <a:t>次</a:t>
            </a:r>
            <a:r>
              <a:rPr lang="zh-CN" altLang="en-US" sz="1600" b="1" dirty="0" smtClean="0">
                <a:latin typeface="楷体_GB2312" panose="02010609030101010101" pitchFamily="49" charset="-122"/>
              </a:rPr>
              <a:t>；</a:t>
            </a:r>
            <a:endParaRPr lang="en-US" altLang="zh-CN" sz="1600" b="1" dirty="0" smtClean="0">
              <a:latin typeface="楷体_GB2312" panose="02010609030101010101" pitchFamily="49" charset="-122"/>
            </a:endParaRPr>
          </a:p>
          <a:p>
            <a:pPr lvl="3">
              <a:lnSpc>
                <a:spcPct val="150000"/>
              </a:lnSpc>
            </a:pPr>
            <a:r>
              <a:rPr lang="zh-CN" altLang="en-US" sz="1600" b="1" dirty="0" smtClean="0">
                <a:latin typeface="楷体_GB2312" panose="02010609030101010101" pitchFamily="49" charset="-122"/>
              </a:rPr>
              <a:t>若</a:t>
            </a:r>
            <a:r>
              <a:rPr lang="zh-CN" altLang="en-US" sz="1600" b="1" dirty="0">
                <a:latin typeface="楷体_GB2312" panose="02010609030101010101" pitchFamily="49" charset="-122"/>
              </a:rPr>
              <a:t>患者一个月内漏服药</a:t>
            </a:r>
            <a:r>
              <a:rPr lang="en-US" altLang="zh-CN" sz="1600" b="1" dirty="0">
                <a:latin typeface="楷体_GB2312" panose="02010609030101010101" pitchFamily="49" charset="-122"/>
              </a:rPr>
              <a:t>14</a:t>
            </a:r>
            <a:r>
              <a:rPr lang="zh-CN" altLang="en-US" sz="1600" b="1" dirty="0">
                <a:latin typeface="楷体_GB2312" panose="02010609030101010101" pitchFamily="49" charset="-122"/>
              </a:rPr>
              <a:t>次及以上，要由医务人员对患者进行直接面视下的督导服药</a:t>
            </a:r>
            <a:r>
              <a:rPr lang="zh-CN" altLang="en-US" sz="1600" b="1" dirty="0" smtClean="0">
                <a:latin typeface="楷体_GB2312" panose="02010609030101010101" pitchFamily="49" charset="-122"/>
              </a:rPr>
              <a:t>管理</a:t>
            </a:r>
            <a:endParaRPr lang="en-US" altLang="zh-CN" sz="1600" b="1" dirty="0" smtClean="0">
              <a:latin typeface="楷体_GB2312" panose="02010609030101010101" pitchFamily="49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上述相关信息均填写</a:t>
            </a:r>
            <a:r>
              <a:rPr lang="zh-CN" altLang="en-US" sz="2000" b="1" dirty="0">
                <a:latin typeface="楷体_GB2312" panose="02010609030101010101" pitchFamily="49" charset="-122"/>
              </a:rPr>
              <a:t>至门诊病案</a:t>
            </a:r>
            <a:endParaRPr lang="en-US" altLang="zh-CN" sz="2000" b="1" dirty="0">
              <a:latin typeface="楷体_GB2312" panose="02010609030101010101" pitchFamily="49" charset="-122"/>
            </a:endParaRPr>
          </a:p>
          <a:p>
            <a:pPr lvl="3">
              <a:lnSpc>
                <a:spcPct val="150000"/>
              </a:lnSpc>
            </a:pPr>
            <a:endParaRPr lang="en-US" altLang="zh-CN" sz="1600" b="1" dirty="0" smtClean="0">
              <a:latin typeface="楷体_GB2312" panose="02010609030101010101" pitchFamily="49" charset="-122"/>
            </a:endParaRPr>
          </a:p>
        </p:txBody>
      </p:sp>
      <p:sp>
        <p:nvSpPr>
          <p:cNvPr id="3" name="左大括号 2"/>
          <p:cNvSpPr/>
          <p:nvPr/>
        </p:nvSpPr>
        <p:spPr bwMode="auto">
          <a:xfrm>
            <a:off x="812720" y="2334303"/>
            <a:ext cx="441089" cy="3816425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normalizeH="0" baseline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722" y="2852936"/>
            <a:ext cx="553998" cy="3600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2"/>
                </a:solidFill>
                <a:latin typeface="华文隶书" pitchFamily="2" charset="-122"/>
                <a:ea typeface="华文隶书" pitchFamily="2" charset="-122"/>
              </a:rPr>
              <a:t>由定点医疗机构承担</a:t>
            </a:r>
            <a:endParaRPr lang="zh-CN" altLang="en-US" sz="2400" b="1" dirty="0" smtClean="0">
              <a:solidFill>
                <a:schemeClr val="accent2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568952" cy="51125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楷体_GB2312" panose="02010609030101010101" pitchFamily="49" charset="-122"/>
              </a:rPr>
              <a:t>结案评估</a:t>
            </a:r>
            <a:endParaRPr lang="zh-CN" altLang="en-US" b="1" dirty="0" smtClean="0">
              <a:latin typeface="楷体_GB2312" panose="02010609030101010101" pitchFamily="49" charset="-122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2400" b="1" dirty="0" smtClean="0">
                <a:latin typeface="楷体_GB2312" panose="02010609030101010101" pitchFamily="49" charset="-122"/>
              </a:rPr>
              <a:t>（当</a:t>
            </a:r>
            <a:r>
              <a:rPr lang="zh-CN" altLang="en-US" sz="2400" b="1" dirty="0">
                <a:latin typeface="楷体_GB2312" panose="02010609030101010101" pitchFamily="49" charset="-122"/>
              </a:rPr>
              <a:t>患者停止抗结核治疗后</a:t>
            </a:r>
            <a:r>
              <a:rPr lang="zh-CN" altLang="en-US" sz="2400" b="1" dirty="0" smtClean="0">
                <a:latin typeface="楷体_GB2312" panose="02010609030101010101" pitchFamily="49" charset="-122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</a:rPr>
              <a:t>定点医疗机构要及时将停止治疗的相关信息告知基层，由基层对患者进行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</a:rPr>
              <a:t>结案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</a:rPr>
              <a:t>评估</a:t>
            </a:r>
            <a:r>
              <a:rPr lang="zh-CN" altLang="en-US" sz="2400" b="1" dirty="0" smtClean="0">
                <a:latin typeface="楷体_GB2312" panose="02010609030101010101" pitchFamily="49" charset="-122"/>
              </a:rPr>
              <a:t>）</a:t>
            </a:r>
            <a:endParaRPr lang="en-US" altLang="zh-CN" sz="2400" b="1" dirty="0" smtClean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记录</a:t>
            </a:r>
            <a:r>
              <a:rPr lang="zh-CN" altLang="en-US" sz="2000" b="1" dirty="0">
                <a:latin typeface="楷体_GB2312" panose="02010609030101010101" pitchFamily="49" charset="-122"/>
              </a:rPr>
              <a:t>患者停止治疗的时间及原因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；</a:t>
            </a:r>
            <a:endParaRPr lang="en-US" altLang="zh-CN" sz="2000" b="1" dirty="0" smtClean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对</a:t>
            </a:r>
            <a:r>
              <a:rPr lang="zh-CN" altLang="en-US" sz="2000" b="1" dirty="0">
                <a:latin typeface="楷体_GB2312" panose="02010609030101010101" pitchFamily="49" charset="-122"/>
              </a:rPr>
              <a:t>其全程服药管理情况进行评估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；</a:t>
            </a:r>
            <a:endParaRPr lang="en-US" altLang="zh-CN" sz="2000" b="1" dirty="0" smtClean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收集</a:t>
            </a:r>
            <a:r>
              <a:rPr lang="zh-CN" altLang="en-US" sz="2000" b="1" dirty="0">
                <a:latin typeface="楷体_GB2312" panose="02010609030101010101" pitchFamily="49" charset="-122"/>
              </a:rPr>
              <a:t>和上报患者的“肺结核患者治疗记录卡”或“耐多药肺结核患者服药卡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”；</a:t>
            </a:r>
            <a:endParaRPr lang="en-US" altLang="zh-CN" sz="2000" b="1" dirty="0" smtClean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将</a:t>
            </a:r>
            <a:r>
              <a:rPr lang="zh-CN" altLang="en-US" sz="2000" b="1" dirty="0">
                <a:latin typeface="楷体_GB2312" panose="02010609030101010101" pitchFamily="49" charset="-122"/>
              </a:rPr>
              <a:t>患者转诊至结核病定点医疗机构进行治疗转归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评估；</a:t>
            </a:r>
            <a:endParaRPr lang="en-US" altLang="zh-CN" sz="2000" b="1" dirty="0" smtClean="0">
              <a:latin typeface="楷体_GB2312" panose="0201060903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latin typeface="楷体_GB2312" panose="02010609030101010101" pitchFamily="49" charset="-122"/>
              </a:rPr>
              <a:t>2</a:t>
            </a:r>
            <a:r>
              <a:rPr lang="zh-CN" altLang="en-US" sz="2000" b="1" dirty="0">
                <a:latin typeface="楷体_GB2312" panose="02010609030101010101" pitchFamily="49" charset="-122"/>
              </a:rPr>
              <a:t>周内进行电话随访，看是否前去就诊及确诊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结果</a:t>
            </a:r>
            <a:r>
              <a:rPr lang="zh-CN" altLang="en-US" sz="2400" b="1" dirty="0" smtClean="0">
                <a:latin typeface="楷体_GB2312" panose="02010609030101010101" pitchFamily="49" charset="-122"/>
              </a:rPr>
              <a:t>。</a:t>
            </a:r>
            <a:endParaRPr lang="zh-CN" altLang="en-US" sz="2400" b="1" dirty="0">
              <a:latin typeface="楷体_GB2312" panose="0201060903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2880" y="45691"/>
            <a:ext cx="8229600" cy="935037"/>
          </a:xfrm>
        </p:spPr>
        <p:txBody>
          <a:bodyPr/>
          <a:lstStyle/>
          <a:p>
            <a:r>
              <a:rPr lang="zh-CN" altLang="en-US" sz="2400" dirty="0"/>
              <a:t>肺结核患者随访服务记录表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07" y="836712"/>
            <a:ext cx="9045431" cy="602128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8904" y="45691"/>
            <a:ext cx="8229600" cy="935037"/>
          </a:xfrm>
        </p:spPr>
        <p:txBody>
          <a:bodyPr/>
          <a:lstStyle/>
          <a:p>
            <a:r>
              <a:rPr lang="zh-CN" altLang="en-US" sz="2400" dirty="0"/>
              <a:t>肺结核患者随访服务记录</a:t>
            </a:r>
            <a:r>
              <a:rPr lang="zh-CN" altLang="en-US" sz="2400" dirty="0" smtClean="0"/>
              <a:t>表（续）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30" y="1001156"/>
            <a:ext cx="8937363" cy="504056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 bwMode="auto">
          <a:xfrm>
            <a:off x="107504" y="3356992"/>
            <a:ext cx="6624736" cy="2592288"/>
          </a:xfrm>
          <a:prstGeom prst="ellipse">
            <a:avLst/>
          </a:prstGeom>
          <a:solidFill>
            <a:schemeClr val="accent1">
              <a:alpha val="47000"/>
            </a:schemeClr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 txBox="1"/>
          <p:nvPr/>
        </p:nvSpPr>
        <p:spPr bwMode="auto">
          <a:xfrm>
            <a:off x="814221" y="-128587"/>
            <a:ext cx="82296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9pPr>
          </a:lstStyle>
          <a:p>
            <a:r>
              <a:rPr lang="zh-CN" altLang="en-US" sz="2800" kern="0" dirty="0" smtClean="0"/>
              <a:t>“记录表”部分内容的信息来源</a:t>
            </a:r>
            <a:endParaRPr lang="zh-CN" altLang="en-US" sz="2800" kern="0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-594" y="3429000"/>
            <a:ext cx="9044415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kern="0" dirty="0" smtClean="0">
                <a:solidFill>
                  <a:schemeClr val="accent6"/>
                </a:solidFill>
                <a:latin typeface="楷体_GB2312" panose="02010609030101010101" pitchFamily="49" charset="-122"/>
              </a:rPr>
              <a:t>上述内容：</a:t>
            </a:r>
            <a:endParaRPr lang="en-US" altLang="zh-CN" sz="2800" b="1" kern="0" dirty="0" smtClean="0">
              <a:solidFill>
                <a:schemeClr val="accent6"/>
              </a:solidFill>
              <a:latin typeface="楷体_GB2312" panose="0201060903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400" b="1" kern="0" dirty="0" smtClean="0">
                <a:latin typeface="楷体_GB2312" panose="02010609030101010101" pitchFamily="49" charset="-122"/>
              </a:rPr>
              <a:t>只在患者停止治疗后，才需填写</a:t>
            </a:r>
            <a:endParaRPr lang="en-US" altLang="zh-CN" sz="2400" b="1" kern="0" dirty="0" smtClean="0">
              <a:latin typeface="楷体_GB2312" panose="02010609030101010101" pitchFamily="49" charset="-122"/>
            </a:endParaRPr>
          </a:p>
          <a:p>
            <a:pPr lvl="2">
              <a:lnSpc>
                <a:spcPct val="120000"/>
              </a:lnSpc>
            </a:pPr>
            <a:r>
              <a:rPr lang="zh-CN" altLang="en-US" sz="2000" b="1" kern="0" dirty="0" smtClean="0">
                <a:latin typeface="楷体_GB2312" panose="02010609030101010101" pitchFamily="49" charset="-122"/>
              </a:rPr>
              <a:t>停止治疗的原因：可从上级机构的反馈信息中获得</a:t>
            </a:r>
            <a:endParaRPr lang="en-US" altLang="zh-CN" sz="2000" b="1" kern="0" dirty="0" smtClean="0">
              <a:latin typeface="楷体_GB2312" panose="02010609030101010101" pitchFamily="49" charset="-122"/>
            </a:endParaRPr>
          </a:p>
          <a:p>
            <a:pPr lvl="2">
              <a:lnSpc>
                <a:spcPct val="120000"/>
              </a:lnSpc>
            </a:pPr>
            <a:r>
              <a:rPr lang="zh-CN" altLang="en-US" sz="2000" b="1" kern="0" dirty="0">
                <a:latin typeface="楷体_GB2312" panose="02010609030101010101" pitchFamily="49" charset="-122"/>
              </a:rPr>
              <a:t>应访视患者次数：按照频次要求自行</a:t>
            </a:r>
            <a:r>
              <a:rPr lang="zh-CN" altLang="en-US" sz="2000" b="1" kern="0" dirty="0" smtClean="0">
                <a:latin typeface="楷体_GB2312" panose="02010609030101010101" pitchFamily="49" charset="-122"/>
              </a:rPr>
              <a:t>计算</a:t>
            </a:r>
            <a:endParaRPr lang="en-US" altLang="zh-CN" sz="2000" b="1" kern="0" dirty="0" smtClean="0">
              <a:latin typeface="楷体_GB2312" panose="02010609030101010101" pitchFamily="49" charset="-122"/>
            </a:endParaRPr>
          </a:p>
          <a:p>
            <a:pPr lvl="3">
              <a:lnSpc>
                <a:spcPct val="120000"/>
              </a:lnSpc>
            </a:pPr>
            <a:r>
              <a:rPr lang="zh-CN" altLang="en-US" sz="1600" b="1" kern="0" dirty="0" smtClean="0">
                <a:latin typeface="楷体_GB2312" panose="02010609030101010101" pitchFamily="49" charset="-122"/>
              </a:rPr>
              <a:t>例：</a:t>
            </a:r>
            <a:r>
              <a:rPr lang="en-US" altLang="zh-CN" sz="1600" b="1" kern="0" dirty="0" smtClean="0">
                <a:latin typeface="楷体_GB2312" panose="02010609030101010101" pitchFamily="49" charset="-122"/>
              </a:rPr>
              <a:t>6</a:t>
            </a:r>
            <a:r>
              <a:rPr lang="zh-CN" altLang="en-US" sz="1600" b="1" kern="0" dirty="0">
                <a:latin typeface="楷体_GB2312" panose="02010609030101010101" pitchFamily="49" charset="-122"/>
              </a:rPr>
              <a:t>个</a:t>
            </a:r>
            <a:r>
              <a:rPr lang="zh-CN" altLang="en-US" sz="1600" b="1" kern="0" dirty="0" smtClean="0">
                <a:latin typeface="楷体_GB2312" panose="02010609030101010101" pitchFamily="49" charset="-122"/>
              </a:rPr>
              <a:t>月治疗患者，由家属督导服药，则医生应</a:t>
            </a:r>
            <a:r>
              <a:rPr lang="zh-CN" altLang="en-US" sz="1600" b="1" kern="0" dirty="0">
                <a:latin typeface="楷体_GB2312" panose="02010609030101010101" pitchFamily="49" charset="-122"/>
              </a:rPr>
              <a:t>访视次数为</a:t>
            </a:r>
            <a:r>
              <a:rPr lang="en-US" altLang="zh-CN" sz="1600" b="1" kern="0" dirty="0">
                <a:latin typeface="楷体_GB2312" panose="02010609030101010101" pitchFamily="49" charset="-122"/>
              </a:rPr>
              <a:t>11</a:t>
            </a:r>
            <a:r>
              <a:rPr lang="zh-CN" altLang="en-US" sz="1600" b="1" kern="0" dirty="0">
                <a:latin typeface="楷体_GB2312" panose="02010609030101010101" pitchFamily="49" charset="-122"/>
              </a:rPr>
              <a:t>次</a:t>
            </a:r>
            <a:r>
              <a:rPr lang="en-US" altLang="zh-CN" sz="1600" b="1" kern="0" dirty="0">
                <a:latin typeface="楷体_GB2312" panose="02010609030101010101" pitchFamily="49" charset="-122"/>
              </a:rPr>
              <a:t>=</a:t>
            </a:r>
            <a:r>
              <a:rPr lang="en-US" altLang="zh-CN" sz="1600" b="1" kern="0" dirty="0" smtClean="0">
                <a:latin typeface="楷体_GB2312" panose="02010609030101010101" pitchFamily="49" charset="-122"/>
              </a:rPr>
              <a:t>1+10</a:t>
            </a:r>
            <a:endParaRPr lang="zh-CN" altLang="en-US" sz="1600" b="1" kern="0" dirty="0">
              <a:latin typeface="楷体_GB2312" panose="02010609030101010101" pitchFamily="49" charset="-122"/>
            </a:endParaRPr>
          </a:p>
          <a:p>
            <a:pPr lvl="2">
              <a:lnSpc>
                <a:spcPct val="120000"/>
              </a:lnSpc>
            </a:pPr>
            <a:r>
              <a:rPr lang="zh-CN" altLang="en-US" sz="2000" b="1" kern="0" dirty="0">
                <a:latin typeface="楷体_GB2312" panose="02010609030101010101" pitchFamily="49" charset="-122"/>
              </a:rPr>
              <a:t>应服药次数：“停止治疗日期”减去患者在社区</a:t>
            </a:r>
            <a:r>
              <a:rPr lang="zh-CN" altLang="en-US" sz="2000" b="1" kern="0" dirty="0" smtClean="0">
                <a:latin typeface="楷体_GB2312" panose="02010609030101010101" pitchFamily="49" charset="-122"/>
              </a:rPr>
              <a:t>“开始服药日期”</a:t>
            </a:r>
            <a:endParaRPr lang="en-US" altLang="zh-CN" sz="2000" b="1" kern="0" dirty="0" smtClean="0">
              <a:latin typeface="楷体_GB2312" panose="02010609030101010101" pitchFamily="49" charset="-122"/>
            </a:endParaRPr>
          </a:p>
          <a:p>
            <a:pPr lvl="3">
              <a:lnSpc>
                <a:spcPct val="120000"/>
              </a:lnSpc>
            </a:pPr>
            <a:r>
              <a:rPr lang="zh-CN" altLang="en-US" sz="1600" b="1" kern="0" dirty="0" smtClean="0">
                <a:latin typeface="楷体_GB2312" panose="02010609030101010101" pitchFamily="49" charset="-122"/>
              </a:rPr>
              <a:t>排除</a:t>
            </a:r>
            <a:r>
              <a:rPr lang="zh-CN" altLang="en-US" sz="1600" b="1" kern="0" dirty="0">
                <a:latin typeface="楷体_GB2312" panose="02010609030101010101" pitchFamily="49" charset="-122"/>
              </a:rPr>
              <a:t>患者因不良反应暂停服药的</a:t>
            </a:r>
            <a:r>
              <a:rPr lang="zh-CN" altLang="en-US" sz="1600" b="1" kern="0" dirty="0" smtClean="0">
                <a:latin typeface="楷体_GB2312" panose="02010609030101010101" pitchFamily="49" charset="-122"/>
              </a:rPr>
              <a:t>天数</a:t>
            </a:r>
            <a:endParaRPr lang="en-US" altLang="zh-CN" sz="1600" b="1" kern="0" dirty="0" smtClean="0">
              <a:latin typeface="楷体_GB2312" panose="02010609030101010101" pitchFamily="49" charset="-122"/>
            </a:endParaRPr>
          </a:p>
          <a:p>
            <a:pPr lvl="3">
              <a:lnSpc>
                <a:spcPct val="120000"/>
              </a:lnSpc>
            </a:pPr>
            <a:r>
              <a:rPr lang="zh-CN" altLang="en-US" sz="1600" b="1" kern="0" dirty="0" smtClean="0">
                <a:latin typeface="楷体_GB2312" panose="02010609030101010101" pitchFamily="49" charset="-122"/>
              </a:rPr>
              <a:t>开始</a:t>
            </a:r>
            <a:r>
              <a:rPr lang="zh-CN" altLang="en-US" sz="1600" b="1" kern="0" dirty="0">
                <a:latin typeface="楷体_GB2312" panose="02010609030101010101" pitchFamily="49" charset="-122"/>
              </a:rPr>
              <a:t>服药日期，可用第一次入户随访日期替换</a:t>
            </a:r>
            <a:endParaRPr lang="zh-CN" altLang="en-US" sz="1600" b="1" kern="0" dirty="0">
              <a:latin typeface="楷体_GB2312" panose="0201060903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3757" r="33192" b="13333"/>
          <a:stretch>
            <a:fillRect/>
          </a:stretch>
        </p:blipFill>
        <p:spPr>
          <a:xfrm>
            <a:off x="203452" y="1016431"/>
            <a:ext cx="8636322" cy="2412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624"/>
            <a:ext cx="8229600" cy="935037"/>
          </a:xfrm>
        </p:spPr>
        <p:txBody>
          <a:bodyPr/>
          <a:lstStyle/>
          <a:p>
            <a:r>
              <a:rPr lang="zh-CN" altLang="en-US" sz="2800" dirty="0" smtClean="0"/>
              <a:t>常见问题及答案</a:t>
            </a:r>
            <a:endParaRPr lang="zh-CN" altLang="en-US" sz="2800" dirty="0" smtClean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42437" y="1268760"/>
          <a:ext cx="8506027" cy="47727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7395"/>
                <a:gridCol w="5688632"/>
              </a:tblGrid>
              <a:tr h="749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Q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A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749341">
                <a:tc>
                  <a:txBody>
                    <a:bodyPr/>
                    <a:lstStyle/>
                    <a:p>
                      <a:r>
                        <a:rPr lang="en-US" altLang="zh-CN" sz="2200" b="1" dirty="0" smtClean="0">
                          <a:latin typeface="+mn-ea"/>
                          <a:ea typeface="+mn-ea"/>
                        </a:rPr>
                        <a:t>1.</a:t>
                      </a:r>
                      <a:r>
                        <a:rPr lang="zh-CN" altLang="en-US" sz="2200" b="1" dirty="0" smtClean="0">
                          <a:latin typeface="+mn-ea"/>
                          <a:ea typeface="+mn-ea"/>
                        </a:rPr>
                        <a:t>服务对象中“辖区内确诊的常住肺结核患者”包括流动人口患者吗？</a:t>
                      </a:r>
                      <a:endParaRPr lang="zh-CN" altLang="en-US" sz="2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200" b="1" dirty="0" smtClean="0">
                          <a:latin typeface="+mn-ea"/>
                          <a:ea typeface="+mn-ea"/>
                        </a:rPr>
                        <a:t>是指常住人口中的肺结核患者。是指实际经常居住在某地区一定时间（指半年以上）的人口。包括：</a:t>
                      </a:r>
                      <a:endParaRPr lang="en-US" altLang="zh-CN" sz="2200" b="1" dirty="0" smtClean="0">
                        <a:latin typeface="+mn-ea"/>
                        <a:ea typeface="+mn-ea"/>
                      </a:endParaRPr>
                    </a:p>
                    <a:p>
                      <a:pPr lvl="1"/>
                      <a:r>
                        <a:rPr lang="en-US" altLang="zh-CN" sz="1800" b="1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800" b="1" dirty="0" smtClean="0">
                          <a:latin typeface="+mn-ea"/>
                          <a:ea typeface="+mn-ea"/>
                        </a:rPr>
                        <a:t>）户籍在本辖区，平时也居住在本辖区；</a:t>
                      </a:r>
                      <a:endParaRPr lang="en-US" altLang="zh-CN" sz="1800" b="1" dirty="0" smtClean="0">
                        <a:latin typeface="+mn-ea"/>
                        <a:ea typeface="+mn-ea"/>
                      </a:endParaRPr>
                    </a:p>
                    <a:p>
                      <a:pPr lvl="1"/>
                      <a:r>
                        <a:rPr lang="en-US" altLang="zh-CN" sz="1800" b="1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800" b="1" dirty="0" smtClean="0">
                          <a:latin typeface="+mn-ea"/>
                          <a:ea typeface="+mn-ea"/>
                        </a:rPr>
                        <a:t>）户籍不在本辖区，但在本辖区居住半年及以上。不包括：户籍在本辖区，但离开本地半年以上。</a:t>
                      </a:r>
                      <a:endParaRPr lang="zh-CN" altLang="en-US" sz="18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200" b="1" dirty="0" smtClean="0">
                          <a:latin typeface="+mn-ea"/>
                          <a:ea typeface="+mn-ea"/>
                        </a:rPr>
                        <a:t>对于流动人口患者，只要在本辖区居住或预计居住半年及以上，就属于服务对象。</a:t>
                      </a:r>
                      <a:endParaRPr lang="zh-CN" altLang="en-US" sz="2200" b="1" dirty="0" smtClean="0">
                        <a:latin typeface="+mn-ea"/>
                        <a:ea typeface="+mn-ea"/>
                      </a:endParaRPr>
                    </a:p>
                    <a:p>
                      <a:endParaRPr lang="zh-CN" altLang="en-US" sz="2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749341">
                <a:tc>
                  <a:txBody>
                    <a:bodyPr/>
                    <a:lstStyle/>
                    <a:p>
                      <a:r>
                        <a:rPr lang="en-US" altLang="zh-CN" sz="2200" b="1" dirty="0" smtClean="0">
                          <a:latin typeface="+mn-ea"/>
                          <a:ea typeface="+mn-ea"/>
                        </a:rPr>
                        <a:t>2. </a:t>
                      </a:r>
                      <a:r>
                        <a:rPr lang="zh-CN" altLang="en-US" sz="2200" b="1" dirty="0" smtClean="0">
                          <a:latin typeface="+mn-ea"/>
                          <a:ea typeface="+mn-ea"/>
                        </a:rPr>
                        <a:t>对于住院患者，何时对他们开展第一次入户随访</a:t>
                      </a:r>
                      <a:endParaRPr lang="zh-CN" altLang="en-US" sz="2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200" b="1" dirty="0" smtClean="0">
                          <a:latin typeface="+mn-ea"/>
                          <a:ea typeface="+mn-ea"/>
                        </a:rPr>
                        <a:t>要等患者出院后，才开始第一次入户随访</a:t>
                      </a:r>
                      <a:endParaRPr lang="zh-CN" altLang="en-US" sz="2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09" y="48598"/>
            <a:ext cx="776632" cy="106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624"/>
            <a:ext cx="8229600" cy="935037"/>
          </a:xfrm>
        </p:spPr>
        <p:txBody>
          <a:bodyPr/>
          <a:lstStyle/>
          <a:p>
            <a:r>
              <a:rPr lang="zh-CN" altLang="en-US" sz="2800" dirty="0" smtClean="0"/>
              <a:t>常见问题及答案</a:t>
            </a:r>
            <a:endParaRPr lang="zh-CN" altLang="en-US" sz="2800" dirty="0" smtClean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73400" y="1196752"/>
          <a:ext cx="8691088" cy="55699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6432"/>
                <a:gridCol w="5904656"/>
              </a:tblGrid>
              <a:tr h="8268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Q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A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446127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latin typeface="+mn-ea"/>
                          <a:ea typeface="+mn-ea"/>
                        </a:rPr>
                        <a:t>3.</a:t>
                      </a:r>
                      <a:r>
                        <a:rPr lang="zh-CN" altLang="en-US" sz="2000" b="1" dirty="0" smtClean="0">
                          <a:latin typeface="+mn-ea"/>
                          <a:ea typeface="+mn-ea"/>
                        </a:rPr>
                        <a:t> “肺结核患者第一次入户随访记录表”如何填取药时间地点？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指患者下一次复诊取药的定点医疗机构地址和时间。在随访后，要跟患者确定一个月后（偏远的地方是两个月后）复诊取药的定点医疗机构地址和时间。随访人员记录下这个地点和时间，以便到时提醒患者复诊取药。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27669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latin typeface="+mn-ea"/>
                          <a:ea typeface="+mn-ea"/>
                        </a:rPr>
                        <a:t>4.</a:t>
                      </a:r>
                      <a:r>
                        <a:rPr lang="zh-CN" altLang="en-US" sz="2000" b="1" dirty="0" smtClean="0">
                          <a:latin typeface="+mn-ea"/>
                          <a:ea typeface="+mn-ea"/>
                        </a:rPr>
                        <a:t> “肺结核患者随访服务记录表”要填多少次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？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根据督导人员（医生</a:t>
                      </a:r>
                      <a:r>
                        <a:rPr lang="en-US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家属），以及在社区</a:t>
                      </a:r>
                      <a:r>
                        <a:rPr lang="en-US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居家服药时间来判定：</a:t>
                      </a:r>
                      <a:endParaRPr lang="en-US" altLang="zh-CN" sz="20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例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：某患者居家服药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个月（强化期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月，继续期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月）</a:t>
                      </a:r>
                      <a:endParaRPr lang="en-US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zh-CN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若由基层医生督导患者，则只需每月随访评估</a:t>
                      </a: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次并记录，共记录</a:t>
                      </a: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次；</a:t>
                      </a:r>
                      <a:endParaRPr lang="en-US" altLang="zh-CN" sz="16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zh-CN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若由家属督导服药或患者自服药，则强化期有</a:t>
                      </a: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次，继续期有</a:t>
                      </a: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次，共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次。</a:t>
                      </a:r>
                      <a:endParaRPr lang="en-US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例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：某患者居家服药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个月（强化期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月，继续期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月）</a:t>
                      </a:r>
                      <a:endParaRPr lang="en-US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zh-CN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若由基层医生督导患者，则共记录 </a:t>
                      </a: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___</a:t>
                      </a:r>
                      <a:r>
                        <a:rPr lang="zh-CN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次；</a:t>
                      </a:r>
                      <a:endParaRPr lang="en-US" altLang="zh-CN" sz="16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zh-CN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若由家属督导服药或患者自服药，则共记录 </a:t>
                      </a: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___</a:t>
                      </a:r>
                      <a:r>
                        <a:rPr lang="zh-CN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次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。</a:t>
                      </a:r>
                      <a:endParaRPr lang="zh-CN" altLang="zh-CN" sz="1800" b="1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09" y="48598"/>
            <a:ext cx="776632" cy="106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624"/>
            <a:ext cx="8229600" cy="935037"/>
          </a:xfrm>
        </p:spPr>
        <p:txBody>
          <a:bodyPr/>
          <a:lstStyle/>
          <a:p>
            <a:r>
              <a:rPr lang="zh-CN" altLang="en-US" sz="2800" dirty="0" smtClean="0"/>
              <a:t>常见问题及答案</a:t>
            </a:r>
            <a:endParaRPr lang="zh-CN" altLang="en-US" sz="2800" dirty="0" smtClean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73400" y="1196752"/>
          <a:ext cx="8691088" cy="5400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6432"/>
                <a:gridCol w="5904656"/>
              </a:tblGrid>
              <a:tr h="8268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Q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A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446127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latin typeface="+mn-ea"/>
                          <a:ea typeface="+mn-ea"/>
                        </a:rPr>
                        <a:t>5.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在患者管理中，由谁来开展患者的健康管理服务？村医还是乡医？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由基层医疗卫生机构来提供，社区医生、乡镇医生或者村医生都可以实施。考虑到农村地区的地域广、交通不便利等条件，建议在农村主要由村医为患者提供管理服务。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27669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latin typeface="+mn-ea"/>
                          <a:ea typeface="+mn-ea"/>
                        </a:rPr>
                        <a:t>6.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对于第一次入户，患者拒绝医生上门，可否电话访视？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原则上不允许用电话来替代第一次入户</a:t>
                      </a:r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。实际工作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中存在这类患者，但不多。对于这类患者，</a:t>
                      </a:r>
                      <a:endParaRPr lang="en-US" altLang="zh-CN" sz="20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要由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上级专业机构在之前就对患者进行重点沟通，向患者说明健康管理的意义，配合基层医生完成疗程的重要性等。</a:t>
                      </a:r>
                      <a:endParaRPr lang="en-US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如果患者坚决拒绝（以保护隐私为由，拒绝基层医生随访），定点医疗机构则不会将该患者的名单告诉基层，基层就不需要对该患者进行管理。</a:t>
                      </a:r>
                      <a:endParaRPr lang="zh-CN" altLang="zh-CN" sz="1800" b="1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09" y="48598"/>
            <a:ext cx="776632" cy="106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736" y="-22085"/>
            <a:ext cx="8229600" cy="935037"/>
          </a:xfrm>
        </p:spPr>
        <p:txBody>
          <a:bodyPr/>
          <a:lstStyle/>
          <a:p>
            <a:r>
              <a:rPr lang="zh-CN" altLang="en-US" sz="3200" dirty="0" smtClean="0"/>
              <a:t>肺结核治疗管理</a:t>
            </a:r>
            <a:endParaRPr lang="zh-CN" altLang="en-US" sz="3200" dirty="0" smtClean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33" y="1556792"/>
            <a:ext cx="8229600" cy="3992563"/>
          </a:xfrm>
        </p:spPr>
        <p:txBody>
          <a:bodyPr/>
          <a:lstStyle/>
          <a:p>
            <a:pPr>
              <a:lnSpc>
                <a:spcPct val="160000"/>
              </a:lnSpc>
              <a:buFontTx/>
              <a:buNone/>
            </a:pPr>
            <a:r>
              <a:rPr lang="zh-CN" altLang="en-US" b="1" dirty="0" smtClean="0">
                <a:solidFill>
                  <a:schemeClr val="accent2"/>
                </a:solidFill>
              </a:rPr>
              <a:t>定义</a:t>
            </a:r>
            <a:endParaRPr lang="zh-CN" altLang="en-US" b="1" dirty="0" smtClean="0">
              <a:solidFill>
                <a:schemeClr val="accent2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800" b="1" dirty="0" smtClean="0"/>
              <a:t>狭义：督导服药（看着患者服药）</a:t>
            </a:r>
            <a:r>
              <a:rPr lang="en-US" altLang="zh-CN" sz="2800" b="1" dirty="0" smtClean="0"/>
              <a:t>—DOT</a:t>
            </a:r>
            <a:endParaRPr lang="en-US" altLang="zh-CN" sz="2800" b="1" dirty="0" smtClean="0"/>
          </a:p>
          <a:p>
            <a:pPr>
              <a:lnSpc>
                <a:spcPct val="160000"/>
              </a:lnSpc>
            </a:pPr>
            <a:r>
              <a:rPr lang="zh-CN" altLang="en-US" sz="2800" b="1" dirty="0" smtClean="0"/>
              <a:t>广义：以患者为中心，支持患者完成较长的抗结核治疗疗程</a:t>
            </a:r>
            <a:endParaRPr lang="zh-CN" alt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624"/>
            <a:ext cx="8229600" cy="935037"/>
          </a:xfrm>
        </p:spPr>
        <p:txBody>
          <a:bodyPr/>
          <a:lstStyle/>
          <a:p>
            <a:r>
              <a:rPr lang="zh-CN" altLang="en-US" sz="2800" dirty="0" smtClean="0"/>
              <a:t>常见问题及答案</a:t>
            </a:r>
            <a:endParaRPr lang="zh-CN" altLang="en-US" sz="2800" dirty="0" smtClean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7544" y="1231326"/>
          <a:ext cx="8372016" cy="46692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9815"/>
                <a:gridCol w="5752201"/>
              </a:tblGrid>
              <a:tr h="10113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Q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A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474369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+mn-ea"/>
                          <a:ea typeface="+mn-ea"/>
                        </a:rPr>
                        <a:t>7.</a:t>
                      </a:r>
                      <a:r>
                        <a:rPr lang="zh-CN" altLang="en-US" sz="1800" b="1" baseline="0" dirty="0" smtClean="0">
                          <a:latin typeface="+mn-ea"/>
                          <a:ea typeface="+mn-ea"/>
                        </a:rPr>
                        <a:t>凡是发现肺结核可疑者都要推介转诊吗</a:t>
                      </a:r>
                      <a:r>
                        <a:rPr lang="en-US" altLang="zh-CN" sz="1800" b="1" baseline="0" dirty="0" smtClean="0">
                          <a:latin typeface="+mn-ea"/>
                          <a:ea typeface="+mn-ea"/>
                        </a:rPr>
                        <a:t>?</a:t>
                      </a:r>
                      <a:endParaRPr lang="zh-CN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原则上是的。但在转诊之前，要对可疑者进行初步的鉴别诊断，排除明确的慢性支气管炎、肺气肿等疾病；</a:t>
                      </a:r>
                      <a:endParaRPr lang="en-US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有条件的基层医疗卫生机构，可对患者开展胸部 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X 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线影像检查后，再转诊疑似患者</a:t>
                      </a:r>
                      <a:endParaRPr lang="zh-CN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183512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+mn-ea"/>
                          <a:ea typeface="+mn-ea"/>
                        </a:rPr>
                        <a:t>8.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对于工作指标“肺结核患者规则服药率”，如何理解分子与分母</a:t>
                      </a:r>
                      <a:endParaRPr lang="zh-CN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这项考核是考核上一年度的情况。通过队列，分析每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例患者是否规则服药，如果规则服药就作为分子。分母则是疗程已结束的患者（即可以进行结案评估的患者）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：</a:t>
                      </a:r>
                      <a:endParaRPr lang="en-US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zh-CN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对于丢失的患者，无论其在丢失前的管理好坏，都不能作为分子；</a:t>
                      </a:r>
                      <a:endParaRPr lang="en-US" altLang="zh-CN" sz="16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对于死亡、治疗失败等没有完成</a:t>
                      </a:r>
                      <a:r>
                        <a:rPr lang="en-US" altLang="zh-CN" sz="1600" b="1" dirty="0" smtClean="0">
                          <a:latin typeface="+mn-ea"/>
                          <a:ea typeface="+mn-ea"/>
                        </a:rPr>
                        <a:t>6/8</a:t>
                      </a:r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个月疗程的患者，则仅评价其治疗管理期间是否规律服药。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09" y="48598"/>
            <a:ext cx="776632" cy="106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8229600" cy="935037"/>
          </a:xfrm>
        </p:spPr>
        <p:txBody>
          <a:bodyPr/>
          <a:lstStyle/>
          <a:p>
            <a:r>
              <a:rPr lang="zh-CN" altLang="en-US" sz="3200" dirty="0" smtClean="0"/>
              <a:t>在门诊病案记录</a:t>
            </a:r>
            <a:endParaRPr lang="zh-CN" altLang="en-US" sz="32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124743"/>
            <a:ext cx="10044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755576" y="1315544"/>
            <a:ext cx="7653536" cy="524669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400" b="1" dirty="0" smtClean="0">
                <a:latin typeface="+mn-ea"/>
              </a:rPr>
              <a:t>填写门诊病案中的第</a:t>
            </a:r>
            <a:r>
              <a:rPr lang="en-US" altLang="zh-CN" sz="2400" b="1" dirty="0" smtClean="0">
                <a:latin typeface="+mn-ea"/>
              </a:rPr>
              <a:t>7</a:t>
            </a:r>
            <a:r>
              <a:rPr lang="zh-CN" altLang="en-US" sz="2400" b="1" dirty="0" smtClean="0">
                <a:latin typeface="+mn-ea"/>
              </a:rPr>
              <a:t>、</a:t>
            </a:r>
            <a:r>
              <a:rPr lang="en-US" altLang="zh-CN" sz="2400" b="1" dirty="0" smtClean="0">
                <a:latin typeface="+mn-ea"/>
              </a:rPr>
              <a:t>8</a:t>
            </a:r>
            <a:r>
              <a:rPr lang="zh-CN" altLang="en-US" sz="2400" b="1" dirty="0" smtClean="0">
                <a:latin typeface="+mn-ea"/>
              </a:rPr>
              <a:t>和</a:t>
            </a:r>
            <a:r>
              <a:rPr lang="en-US" altLang="zh-CN" sz="2400" b="1" dirty="0" smtClean="0">
                <a:latin typeface="+mn-ea"/>
              </a:rPr>
              <a:t>9</a:t>
            </a:r>
            <a:r>
              <a:rPr lang="zh-CN" altLang="en-US" sz="2400" b="1" dirty="0" smtClean="0">
                <a:latin typeface="+mn-ea"/>
              </a:rPr>
              <a:t>部分</a:t>
            </a:r>
            <a:endParaRPr lang="en-US" altLang="zh-CN" sz="2400" b="1" dirty="0" smtClean="0"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zh-CN" altLang="en-US" sz="2000" b="1" dirty="0" smtClean="0">
                <a:latin typeface="+mn-ea"/>
              </a:rPr>
              <a:t>第七部分：门诊取药及服药记录</a:t>
            </a:r>
            <a:endParaRPr lang="en-US" altLang="zh-CN" sz="2000" b="1" dirty="0" smtClean="0"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zh-CN" altLang="en-US" sz="2000" b="1" dirty="0" smtClean="0">
                <a:latin typeface="+mn-ea"/>
              </a:rPr>
              <a:t>第</a:t>
            </a:r>
            <a:r>
              <a:rPr lang="zh-CN" altLang="en-US" sz="2000" b="1" dirty="0">
                <a:latin typeface="+mn-ea"/>
              </a:rPr>
              <a:t>八</a:t>
            </a:r>
            <a:r>
              <a:rPr lang="zh-CN" altLang="en-US" sz="2000" b="1" dirty="0" smtClean="0">
                <a:latin typeface="+mn-ea"/>
              </a:rPr>
              <a:t>部分：停止治疗记录</a:t>
            </a:r>
            <a:endParaRPr lang="en-US" altLang="zh-CN" sz="2000" b="1" dirty="0" smtClean="0"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zh-CN" altLang="en-US" sz="2000" b="1" dirty="0" smtClean="0">
                <a:latin typeface="+mn-ea"/>
              </a:rPr>
              <a:t>第</a:t>
            </a:r>
            <a:r>
              <a:rPr lang="zh-CN" altLang="en-US" sz="2000" b="1" dirty="0">
                <a:latin typeface="+mn-ea"/>
              </a:rPr>
              <a:t>九</a:t>
            </a:r>
            <a:r>
              <a:rPr lang="zh-CN" altLang="en-US" sz="2000" b="1" dirty="0" smtClean="0">
                <a:latin typeface="+mn-ea"/>
              </a:rPr>
              <a:t>部分：病程记录</a:t>
            </a:r>
            <a:endParaRPr lang="en-US" altLang="zh-CN" sz="20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8229600" cy="935037"/>
          </a:xfrm>
        </p:spPr>
        <p:txBody>
          <a:bodyPr/>
          <a:lstStyle/>
          <a:p>
            <a:r>
              <a:rPr lang="zh-CN" altLang="en-US" sz="3200" dirty="0" smtClean="0"/>
              <a:t>在门诊病案记录</a:t>
            </a:r>
            <a:endParaRPr lang="zh-CN" altLang="en-US" sz="32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124743"/>
            <a:ext cx="10044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39552" y="979661"/>
            <a:ext cx="7653536" cy="524669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400" b="1" dirty="0" smtClean="0">
                <a:latin typeface="+mn-ea"/>
              </a:rPr>
              <a:t>第七部分：门诊</a:t>
            </a:r>
            <a:r>
              <a:rPr lang="zh-CN" altLang="en-US" sz="2400" b="1" dirty="0">
                <a:latin typeface="+mn-ea"/>
              </a:rPr>
              <a:t>取药及服药</a:t>
            </a:r>
            <a:r>
              <a:rPr lang="zh-CN" altLang="en-US" sz="2400" b="1" dirty="0" smtClean="0">
                <a:latin typeface="+mn-ea"/>
              </a:rPr>
              <a:t>记录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2681" y="4649068"/>
            <a:ext cx="8798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2"/>
                </a:solidFill>
              </a:rPr>
              <a:t>填写说明：</a:t>
            </a:r>
            <a:r>
              <a:rPr lang="en-US" altLang="zh-CN" sz="1600" b="1" dirty="0">
                <a:solidFill>
                  <a:schemeClr val="accent2"/>
                </a:solidFill>
              </a:rPr>
              <a:t>1.</a:t>
            </a:r>
            <a:r>
              <a:rPr lang="zh-CN" altLang="en-US" sz="1600" b="1" dirty="0">
                <a:solidFill>
                  <a:schemeClr val="accent2"/>
                </a:solidFill>
              </a:rPr>
              <a:t>序号：按照患者在门诊取药的顺序，序号“</a:t>
            </a:r>
            <a:r>
              <a:rPr lang="en-US" altLang="zh-CN" sz="1600" b="1" dirty="0">
                <a:solidFill>
                  <a:schemeClr val="accent2"/>
                </a:solidFill>
              </a:rPr>
              <a:t>1”</a:t>
            </a:r>
            <a:r>
              <a:rPr lang="zh-CN" altLang="en-US" sz="1600" b="1" dirty="0">
                <a:solidFill>
                  <a:schemeClr val="accent2"/>
                </a:solidFill>
              </a:rPr>
              <a:t>是指首次门诊治疗（或出院），即开始门诊治疗</a:t>
            </a:r>
            <a:r>
              <a:rPr lang="zh-CN" altLang="en-US" sz="1600" b="1" dirty="0" smtClean="0">
                <a:solidFill>
                  <a:schemeClr val="accent2"/>
                </a:solidFill>
              </a:rPr>
              <a:t>日期；序号“</a:t>
            </a:r>
            <a:r>
              <a:rPr lang="en-US" altLang="zh-CN" sz="1600" b="1" dirty="0" smtClean="0">
                <a:solidFill>
                  <a:schemeClr val="accent2"/>
                </a:solidFill>
              </a:rPr>
              <a:t>2”</a:t>
            </a:r>
            <a:r>
              <a:rPr lang="zh-CN" altLang="en-US" sz="1600" b="1" dirty="0" smtClean="0">
                <a:solidFill>
                  <a:schemeClr val="accent2"/>
                </a:solidFill>
              </a:rPr>
              <a:t>则为下次患者前往复诊取药的日期</a:t>
            </a:r>
            <a:endParaRPr lang="zh-CN" altLang="en-US" sz="1600" b="1" dirty="0">
              <a:solidFill>
                <a:schemeClr val="accent2"/>
              </a:solidFill>
            </a:endParaRPr>
          </a:p>
          <a:p>
            <a:r>
              <a:rPr lang="en-US" altLang="zh-CN" sz="1600" b="1" dirty="0">
                <a:solidFill>
                  <a:schemeClr val="accent2"/>
                </a:solidFill>
              </a:rPr>
              <a:t>2.</a:t>
            </a:r>
            <a:r>
              <a:rPr lang="zh-CN" altLang="en-US" sz="1600" b="1" dirty="0">
                <a:solidFill>
                  <a:schemeClr val="accent2"/>
                </a:solidFill>
              </a:rPr>
              <a:t>随访痰检结果：在相应栏中填写“阳性”、“阴性”或“未查”。</a:t>
            </a:r>
            <a:endParaRPr lang="en-US" altLang="zh-CN" sz="1600" b="1" dirty="0" smtClean="0">
              <a:solidFill>
                <a:schemeClr val="accent2"/>
              </a:solidFill>
            </a:endParaRPr>
          </a:p>
          <a:p>
            <a:r>
              <a:rPr lang="en-US" altLang="zh-CN" sz="1600" b="1" dirty="0" smtClean="0">
                <a:solidFill>
                  <a:schemeClr val="accent2"/>
                </a:solidFill>
              </a:rPr>
              <a:t>3.</a:t>
            </a:r>
            <a:r>
              <a:rPr lang="zh-CN" altLang="en-US" sz="1600" b="1" dirty="0">
                <a:solidFill>
                  <a:schemeClr val="accent2"/>
                </a:solidFill>
              </a:rPr>
              <a:t>取药量：单位“天数”。</a:t>
            </a:r>
            <a:endParaRPr lang="zh-CN" altLang="en-US" sz="1600" b="1" dirty="0">
              <a:solidFill>
                <a:schemeClr val="accent2"/>
              </a:solidFill>
            </a:endParaRPr>
          </a:p>
          <a:p>
            <a:r>
              <a:rPr lang="en-US" altLang="zh-CN" sz="1600" b="1" dirty="0" smtClean="0">
                <a:solidFill>
                  <a:schemeClr val="accent2"/>
                </a:solidFill>
              </a:rPr>
              <a:t>4.</a:t>
            </a:r>
            <a:r>
              <a:rPr lang="zh-CN" altLang="en-US" sz="1600" b="1" dirty="0">
                <a:solidFill>
                  <a:schemeClr val="accent2"/>
                </a:solidFill>
              </a:rPr>
              <a:t>应服药天数：为上一次取药至本次取药期间，方案规定的应该服药天数。由医生根据时间进行判断填写</a:t>
            </a:r>
            <a:r>
              <a:rPr lang="zh-CN" altLang="en-US" sz="1600" b="1" dirty="0" smtClean="0">
                <a:solidFill>
                  <a:schemeClr val="accent2"/>
                </a:solidFill>
              </a:rPr>
              <a:t>。</a:t>
            </a:r>
            <a:endParaRPr lang="zh-CN" altLang="en-US" sz="1600" b="1" dirty="0">
              <a:solidFill>
                <a:schemeClr val="accent2"/>
              </a:solidFill>
            </a:endParaRPr>
          </a:p>
          <a:p>
            <a:r>
              <a:rPr lang="en-US" altLang="zh-CN" sz="1600" b="1" dirty="0">
                <a:solidFill>
                  <a:schemeClr val="accent2"/>
                </a:solidFill>
              </a:rPr>
              <a:t>5</a:t>
            </a:r>
            <a:r>
              <a:rPr lang="en-US" altLang="zh-CN" sz="1600" b="1" dirty="0" smtClean="0">
                <a:solidFill>
                  <a:schemeClr val="accent2"/>
                </a:solidFill>
              </a:rPr>
              <a:t>.</a:t>
            </a:r>
            <a:r>
              <a:rPr lang="zh-CN" altLang="en-US" sz="1600" b="1" dirty="0">
                <a:solidFill>
                  <a:schemeClr val="accent2"/>
                </a:solidFill>
              </a:rPr>
              <a:t>实际服药天数：为上一次取药至本次取药期间，患者实际服药天数。</a:t>
            </a:r>
            <a:endParaRPr lang="zh-CN" altLang="en-US" sz="1600" b="1" dirty="0">
              <a:solidFill>
                <a:schemeClr val="accent2"/>
              </a:solidFill>
            </a:endParaRPr>
          </a:p>
          <a:p>
            <a:r>
              <a:rPr lang="en-US" altLang="zh-CN" sz="1600" b="1" dirty="0">
                <a:solidFill>
                  <a:schemeClr val="accent2"/>
                </a:solidFill>
              </a:rPr>
              <a:t>6</a:t>
            </a:r>
            <a:r>
              <a:rPr lang="en-US" altLang="zh-CN" sz="1600" b="1" dirty="0" smtClean="0">
                <a:solidFill>
                  <a:schemeClr val="accent2"/>
                </a:solidFill>
              </a:rPr>
              <a:t>.</a:t>
            </a:r>
            <a:r>
              <a:rPr lang="zh-CN" altLang="en-US" sz="1600" b="1" dirty="0" smtClean="0">
                <a:solidFill>
                  <a:schemeClr val="accent2"/>
                </a:solidFill>
              </a:rPr>
              <a:t>下月</a:t>
            </a:r>
            <a:r>
              <a:rPr lang="zh-CN" altLang="en-US" sz="1600" b="1" dirty="0">
                <a:solidFill>
                  <a:schemeClr val="accent2"/>
                </a:solidFill>
              </a:rPr>
              <a:t>是否加强管理</a:t>
            </a:r>
            <a:r>
              <a:rPr lang="en-US" altLang="zh-CN" sz="1600" b="1" dirty="0">
                <a:solidFill>
                  <a:schemeClr val="accent2"/>
                </a:solidFill>
              </a:rPr>
              <a:t>/DOT</a:t>
            </a:r>
            <a:r>
              <a:rPr lang="zh-CN" altLang="en-US" sz="1600" b="1" dirty="0">
                <a:solidFill>
                  <a:schemeClr val="accent2"/>
                </a:solidFill>
              </a:rPr>
              <a:t>：请在“否、加强管理、</a:t>
            </a:r>
            <a:r>
              <a:rPr lang="en-US" altLang="zh-CN" sz="1600" b="1" dirty="0">
                <a:solidFill>
                  <a:schemeClr val="accent2"/>
                </a:solidFill>
              </a:rPr>
              <a:t>DOT”</a:t>
            </a:r>
            <a:r>
              <a:rPr lang="zh-CN" altLang="en-US" sz="1600" b="1" dirty="0">
                <a:solidFill>
                  <a:schemeClr val="accent2"/>
                </a:solidFill>
              </a:rPr>
              <a:t>中选择</a:t>
            </a:r>
            <a:endParaRPr lang="zh-CN" altLang="en-US" sz="1600" b="1" dirty="0">
              <a:solidFill>
                <a:schemeClr val="accent2"/>
              </a:solidFill>
            </a:endParaRPr>
          </a:p>
          <a:p>
            <a:endParaRPr lang="zh-CN" altLang="en-US" sz="16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39552" y="1700808"/>
          <a:ext cx="8049071" cy="268493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17011"/>
                <a:gridCol w="817011"/>
                <a:gridCol w="817011"/>
                <a:gridCol w="573420"/>
                <a:gridCol w="506850"/>
                <a:gridCol w="672521"/>
                <a:gridCol w="643774"/>
                <a:gridCol w="750440"/>
                <a:gridCol w="817011"/>
                <a:gridCol w="817011"/>
                <a:gridCol w="817011"/>
              </a:tblGrid>
              <a:tr h="4881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序号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本次就诊日期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随访痰检结果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取药量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应服药天数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实际服药天数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漏服药天数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上月服药管理方式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下月服药管理方式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下月是否加强管理</a:t>
                      </a:r>
                      <a:r>
                        <a:rPr lang="en-US" sz="1600" kern="0">
                          <a:effectLst/>
                        </a:rPr>
                        <a:t>/DOT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76339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bg1"/>
                          </a:solidFill>
                          <a:effectLst/>
                        </a:rPr>
                        <a:t>涂片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bg1"/>
                          </a:solidFill>
                          <a:effectLst/>
                        </a:rPr>
                        <a:t>培养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44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—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—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—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—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—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—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—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　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…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8229600" cy="935037"/>
          </a:xfrm>
        </p:spPr>
        <p:txBody>
          <a:bodyPr/>
          <a:lstStyle/>
          <a:p>
            <a:r>
              <a:rPr lang="zh-CN" altLang="en-US" sz="3200" dirty="0" smtClean="0"/>
              <a:t>在门诊病案记录</a:t>
            </a:r>
            <a:endParaRPr lang="zh-CN" altLang="en-US" sz="32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124743"/>
            <a:ext cx="10044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39552" y="979661"/>
            <a:ext cx="7653536" cy="524669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400" b="1" dirty="0" smtClean="0">
                <a:latin typeface="+mn-ea"/>
              </a:rPr>
              <a:t>第八部分：停止治疗记录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6723" y="4330880"/>
            <a:ext cx="8798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2"/>
                </a:solidFill>
              </a:rPr>
              <a:t>填写说明：</a:t>
            </a:r>
            <a:endParaRPr lang="en-US" altLang="zh-CN" sz="1600" b="1" dirty="0" smtClean="0">
              <a:solidFill>
                <a:schemeClr val="accent2"/>
              </a:solidFill>
            </a:endParaRPr>
          </a:p>
          <a:p>
            <a:r>
              <a:rPr lang="en-US" altLang="zh-CN" sz="1600" b="1" dirty="0" smtClean="0">
                <a:solidFill>
                  <a:schemeClr val="accent2"/>
                </a:solidFill>
              </a:rPr>
              <a:t>1. </a:t>
            </a:r>
            <a:r>
              <a:rPr lang="zh-CN" altLang="en-US" sz="1600" b="1" dirty="0" smtClean="0">
                <a:solidFill>
                  <a:schemeClr val="accent2"/>
                </a:solidFill>
              </a:rPr>
              <a:t>实际</a:t>
            </a:r>
            <a:r>
              <a:rPr lang="zh-CN" altLang="en-US" sz="1600" b="1" dirty="0">
                <a:solidFill>
                  <a:schemeClr val="accent2"/>
                </a:solidFill>
              </a:rPr>
              <a:t>服药管理方式：门诊医生可在患者停止治疗时，根据基层医疗卫生机构提供的“肺结核患者随访服务记录表”的相关内容判断，在相应项目上打“√”。若患者在全疗程中使用了两种或两种以上的管理方式，则选择使用最多的管理方式。</a:t>
            </a:r>
            <a:endParaRPr lang="zh-CN" altLang="en-US" sz="1600" b="1" dirty="0">
              <a:solidFill>
                <a:schemeClr val="accent2"/>
              </a:solidFill>
            </a:endParaRPr>
          </a:p>
          <a:p>
            <a:r>
              <a:rPr lang="en-US" altLang="zh-CN" sz="1600" b="1" dirty="0" smtClean="0">
                <a:solidFill>
                  <a:schemeClr val="accent2"/>
                </a:solidFill>
              </a:rPr>
              <a:t>2.“</a:t>
            </a:r>
            <a:r>
              <a:rPr lang="zh-CN" altLang="en-US" sz="1600" b="1" dirty="0">
                <a:solidFill>
                  <a:schemeClr val="accent2"/>
                </a:solidFill>
              </a:rPr>
              <a:t>应</a:t>
            </a:r>
            <a:r>
              <a:rPr lang="en-US" altLang="zh-CN" sz="1600" b="1" dirty="0">
                <a:solidFill>
                  <a:schemeClr val="accent2"/>
                </a:solidFill>
              </a:rPr>
              <a:t>/</a:t>
            </a:r>
            <a:r>
              <a:rPr lang="zh-CN" altLang="en-US" sz="1600" b="1" dirty="0">
                <a:solidFill>
                  <a:schemeClr val="accent2"/>
                </a:solidFill>
              </a:rPr>
              <a:t>实际访视患者次数”和“应</a:t>
            </a:r>
            <a:r>
              <a:rPr lang="en-US" altLang="zh-CN" sz="1600" b="1" dirty="0">
                <a:solidFill>
                  <a:schemeClr val="accent2"/>
                </a:solidFill>
              </a:rPr>
              <a:t>/</a:t>
            </a:r>
            <a:r>
              <a:rPr lang="zh-CN" altLang="en-US" sz="1600" b="1" dirty="0">
                <a:solidFill>
                  <a:schemeClr val="accent2"/>
                </a:solidFill>
              </a:rPr>
              <a:t>实际服药次数”：在患者停止治疗时，根据基层医疗卫生机构提供的“肺结核患者随访服务记录表”上的信息填写相关内容，或者直接采用智能工具中的记录</a:t>
            </a:r>
            <a:r>
              <a:rPr lang="zh-CN" altLang="en-US" sz="1600" b="1" dirty="0" smtClean="0">
                <a:solidFill>
                  <a:schemeClr val="accent2"/>
                </a:solidFill>
              </a:rPr>
              <a:t>。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r="31785"/>
          <a:stretch>
            <a:fillRect/>
          </a:stretch>
        </p:blipFill>
        <p:spPr>
          <a:xfrm>
            <a:off x="209059" y="2105499"/>
            <a:ext cx="8877672" cy="1899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8229600" cy="935037"/>
          </a:xfrm>
        </p:spPr>
        <p:txBody>
          <a:bodyPr/>
          <a:lstStyle/>
          <a:p>
            <a:r>
              <a:rPr lang="zh-CN" altLang="en-US" sz="3200" dirty="0" smtClean="0"/>
              <a:t>在门诊病案记录</a:t>
            </a:r>
            <a:endParaRPr lang="zh-CN" altLang="en-US" sz="32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124743"/>
            <a:ext cx="10044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39552" y="979661"/>
            <a:ext cx="7653536" cy="524669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400" b="1" dirty="0" smtClean="0">
                <a:latin typeface="+mn-ea"/>
              </a:rPr>
              <a:t>第九部分：病程记录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1149" y="3844574"/>
            <a:ext cx="78452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2"/>
                </a:solidFill>
              </a:rPr>
              <a:t>填写说明：</a:t>
            </a:r>
            <a:endParaRPr lang="en-US" altLang="zh-CN" sz="1600" b="1" dirty="0" smtClean="0">
              <a:solidFill>
                <a:schemeClr val="accent2"/>
              </a:solidFill>
            </a:endParaRPr>
          </a:p>
          <a:p>
            <a:r>
              <a:rPr lang="zh-CN" altLang="en-US" sz="1600" b="1" dirty="0">
                <a:solidFill>
                  <a:schemeClr val="accent2"/>
                </a:solidFill>
              </a:rPr>
              <a:t>每次复诊均需要详细记录患者病情变化及处理方法（服用抗结核药物的安全性及有效性），内容包括：</a:t>
            </a:r>
            <a:endParaRPr lang="zh-CN" alt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altLang="zh-CN" sz="1600" b="1" dirty="0">
                <a:solidFill>
                  <a:schemeClr val="accent2"/>
                </a:solidFill>
              </a:rPr>
              <a:t>1.</a:t>
            </a:r>
            <a:r>
              <a:rPr lang="zh-CN" altLang="en-US" sz="1600" b="1" dirty="0">
                <a:solidFill>
                  <a:schemeClr val="accent2"/>
                </a:solidFill>
              </a:rPr>
              <a:t>本次治疗已累计服药时间；</a:t>
            </a:r>
            <a:endParaRPr lang="zh-CN" alt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altLang="zh-CN" sz="1600" b="1" dirty="0">
                <a:solidFill>
                  <a:schemeClr val="accent2"/>
                </a:solidFill>
              </a:rPr>
              <a:t>2.</a:t>
            </a:r>
            <a:r>
              <a:rPr lang="zh-CN" altLang="en-US" sz="1600" b="1" dirty="0">
                <a:solidFill>
                  <a:schemeClr val="accent2"/>
                </a:solidFill>
              </a:rPr>
              <a:t>服药后是否有不适？处理方法；</a:t>
            </a:r>
            <a:endParaRPr lang="zh-CN" alt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altLang="zh-CN" sz="1600" b="1" dirty="0">
                <a:solidFill>
                  <a:schemeClr val="accent2"/>
                </a:solidFill>
              </a:rPr>
              <a:t>3.</a:t>
            </a:r>
            <a:r>
              <a:rPr lang="zh-CN" altLang="en-US" sz="1600" b="1" dirty="0">
                <a:solidFill>
                  <a:schemeClr val="accent2"/>
                </a:solidFill>
              </a:rPr>
              <a:t>化验检查结果（肝肾功能、血、尿常规等）；</a:t>
            </a:r>
            <a:endParaRPr lang="zh-CN" alt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altLang="zh-CN" sz="1600" b="1" dirty="0">
                <a:solidFill>
                  <a:schemeClr val="accent2"/>
                </a:solidFill>
              </a:rPr>
              <a:t>4.</a:t>
            </a:r>
            <a:r>
              <a:rPr lang="zh-CN" altLang="en-US" sz="1600" b="1" dirty="0">
                <a:solidFill>
                  <a:schemeClr val="accent2"/>
                </a:solidFill>
              </a:rPr>
              <a:t>下一步处置建议。</a:t>
            </a:r>
            <a:endParaRPr lang="zh-CN" altLang="en-US" sz="1600" b="1" dirty="0">
              <a:solidFill>
                <a:schemeClr val="accent2"/>
              </a:solidFill>
            </a:endParaRPr>
          </a:p>
          <a:p>
            <a:r>
              <a:rPr lang="zh-CN" altLang="en-US" sz="1600" b="1" dirty="0">
                <a:solidFill>
                  <a:schemeClr val="accent2"/>
                </a:solidFill>
              </a:rPr>
              <a:t>如果收住院</a:t>
            </a:r>
            <a:r>
              <a:rPr lang="en-US" altLang="zh-CN" sz="1600" b="1" dirty="0">
                <a:solidFill>
                  <a:schemeClr val="accent2"/>
                </a:solidFill>
              </a:rPr>
              <a:t>,</a:t>
            </a:r>
            <a:r>
              <a:rPr lang="zh-CN" altLang="en-US" sz="1600" b="1" dirty="0">
                <a:solidFill>
                  <a:schemeClr val="accent2"/>
                </a:solidFill>
              </a:rPr>
              <a:t>收住院原因及出院时状态。重要告知事项的患者及家属签字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l="8506" r="11542" b="27881"/>
          <a:stretch>
            <a:fillRect/>
          </a:stretch>
        </p:blipFill>
        <p:spPr>
          <a:xfrm>
            <a:off x="762788" y="2010592"/>
            <a:ext cx="7430300" cy="1514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8229600" cy="935037"/>
          </a:xfrm>
        </p:spPr>
        <p:txBody>
          <a:bodyPr/>
          <a:lstStyle/>
          <a:p>
            <a:r>
              <a:rPr lang="zh-CN" altLang="en-US" sz="3200" dirty="0" smtClean="0"/>
              <a:t>特殊情况的处理</a:t>
            </a:r>
            <a:endParaRPr lang="zh-CN" altLang="en-US" sz="32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124743"/>
            <a:ext cx="10044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755576" y="1315544"/>
            <a:ext cx="7653536" cy="52466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中断</a:t>
            </a:r>
            <a:r>
              <a:rPr lang="zh-CN" altLang="en-US" sz="2400" b="1" dirty="0" smtClean="0">
                <a:latin typeface="+mn-ea"/>
              </a:rPr>
              <a:t>治疗患者的追踪管理</a:t>
            </a:r>
            <a:endParaRPr lang="en-US" altLang="zh-CN" sz="2400" b="1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追踪</a:t>
            </a:r>
            <a:r>
              <a:rPr lang="zh-CN" altLang="en-US" sz="2000" b="1" dirty="0">
                <a:latin typeface="+mn-ea"/>
              </a:rPr>
              <a:t>对象</a:t>
            </a:r>
            <a:endParaRPr lang="zh-CN" altLang="en-US" sz="2000" b="1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600" b="1" dirty="0">
                <a:latin typeface="+mn-ea"/>
              </a:rPr>
              <a:t>超过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</a:rPr>
              <a:t>5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天</a:t>
            </a:r>
            <a:r>
              <a:rPr lang="zh-CN" altLang="en-US" sz="1600" b="1" dirty="0">
                <a:latin typeface="+mn-ea"/>
              </a:rPr>
              <a:t>未到县（区）级结核病定点医疗机构随访取药的</a:t>
            </a:r>
            <a:r>
              <a:rPr lang="zh-CN" altLang="en-US" sz="1600" b="1" dirty="0" smtClean="0">
                <a:latin typeface="+mn-ea"/>
              </a:rPr>
              <a:t>患者</a:t>
            </a:r>
            <a:endParaRPr lang="zh-CN" altLang="en-US" sz="16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追踪</a:t>
            </a:r>
            <a:r>
              <a:rPr lang="zh-CN" altLang="en-US" sz="2000" b="1" dirty="0">
                <a:latin typeface="+mn-ea"/>
              </a:rPr>
              <a:t>方式</a:t>
            </a:r>
            <a:endParaRPr lang="zh-CN" altLang="en-US" sz="2000" b="1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600" b="1" dirty="0" smtClean="0">
                <a:latin typeface="+mn-ea"/>
              </a:rPr>
              <a:t>定点</a:t>
            </a:r>
            <a:r>
              <a:rPr lang="zh-CN" altLang="en-US" sz="1600" b="1" dirty="0">
                <a:latin typeface="+mn-ea"/>
              </a:rPr>
              <a:t>医疗机构首先电话联系患者，督促其</a:t>
            </a:r>
            <a:r>
              <a:rPr lang="en-US" altLang="zh-CN" sz="1600" b="1" dirty="0">
                <a:latin typeface="+mn-ea"/>
              </a:rPr>
              <a:t>3</a:t>
            </a:r>
            <a:r>
              <a:rPr lang="zh-CN" altLang="en-US" sz="1600" b="1" dirty="0">
                <a:latin typeface="+mn-ea"/>
              </a:rPr>
              <a:t>天之内到结核病定点医疗机构随访取</a:t>
            </a:r>
            <a:r>
              <a:rPr lang="zh-CN" altLang="en-US" sz="1600" b="1" dirty="0" smtClean="0">
                <a:latin typeface="+mn-ea"/>
              </a:rPr>
              <a:t>药</a:t>
            </a:r>
            <a:endParaRPr lang="en-US" altLang="zh-CN" sz="1600" b="1" dirty="0" smtClean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600" b="1" dirty="0" smtClean="0">
                <a:latin typeface="+mn-ea"/>
              </a:rPr>
              <a:t>对于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天</a:t>
            </a:r>
            <a:r>
              <a:rPr lang="zh-CN" altLang="en-US" sz="1600" b="1" dirty="0">
                <a:latin typeface="+mn-ea"/>
              </a:rPr>
              <a:t>内未随访到的患者，要通报疾病预防控制机构，由疾病预防控制机构组织基层医疗卫生机构进行现场</a:t>
            </a:r>
            <a:r>
              <a:rPr lang="zh-CN" altLang="en-US" sz="1600" b="1" dirty="0" smtClean="0">
                <a:latin typeface="+mn-ea"/>
              </a:rPr>
              <a:t>追踪</a:t>
            </a:r>
            <a:endParaRPr lang="en-US" altLang="zh-CN" sz="1600" b="1" dirty="0" smtClean="0">
              <a:latin typeface="+mn-ea"/>
            </a:endParaRPr>
          </a:p>
          <a:p>
            <a:pPr lvl="3">
              <a:lnSpc>
                <a:spcPct val="150000"/>
              </a:lnSpc>
            </a:pPr>
            <a:r>
              <a:rPr lang="zh-CN" altLang="en-US" sz="1200" b="1" dirty="0" smtClean="0">
                <a:latin typeface="+mn-ea"/>
              </a:rPr>
              <a:t>若</a:t>
            </a:r>
            <a:r>
              <a:rPr lang="zh-CN" altLang="en-US" sz="1200" b="1" dirty="0">
                <a:latin typeface="+mn-ea"/>
              </a:rPr>
              <a:t>通知患者</a:t>
            </a:r>
            <a:r>
              <a:rPr lang="en-US" altLang="zh-CN" sz="1200" b="1" dirty="0">
                <a:solidFill>
                  <a:srgbClr val="FF0000"/>
                </a:solidFill>
                <a:latin typeface="+mn-ea"/>
              </a:rPr>
              <a:t>5</a:t>
            </a:r>
            <a:r>
              <a:rPr lang="zh-CN" altLang="en-US" sz="1200" b="1" dirty="0">
                <a:solidFill>
                  <a:srgbClr val="FF0000"/>
                </a:solidFill>
                <a:latin typeface="+mn-ea"/>
              </a:rPr>
              <a:t>天</a:t>
            </a:r>
            <a:r>
              <a:rPr lang="zh-CN" altLang="en-US" sz="1200" b="1" dirty="0">
                <a:latin typeface="+mn-ea"/>
              </a:rPr>
              <a:t>后仍未到定点医疗机构取药，县（区）疾病预防控制机构应进行</a:t>
            </a:r>
            <a:r>
              <a:rPr lang="zh-CN" altLang="en-US" sz="1200" b="1" dirty="0" smtClean="0">
                <a:latin typeface="+mn-ea"/>
              </a:rPr>
              <a:t>家访</a:t>
            </a:r>
            <a:endParaRPr lang="en-US" altLang="zh-CN" sz="1200" b="1" dirty="0" smtClean="0">
              <a:latin typeface="+mn-ea"/>
            </a:endParaRPr>
          </a:p>
          <a:p>
            <a:pPr lvl="3">
              <a:lnSpc>
                <a:spcPct val="150000"/>
              </a:lnSpc>
            </a:pPr>
            <a:r>
              <a:rPr lang="zh-CN" altLang="en-US" sz="1200" b="1" dirty="0" smtClean="0">
                <a:latin typeface="+mn-ea"/>
              </a:rPr>
              <a:t>若</a:t>
            </a:r>
            <a:r>
              <a:rPr lang="zh-CN" altLang="en-US" sz="1200" b="1" dirty="0">
                <a:latin typeface="+mn-ea"/>
              </a:rPr>
              <a:t>患者已离开当地，应与患者前往地的疾控机构联系，对患者实施跨区域</a:t>
            </a:r>
            <a:r>
              <a:rPr lang="zh-CN" altLang="en-US" sz="1200" b="1" dirty="0" smtClean="0">
                <a:latin typeface="+mn-ea"/>
              </a:rPr>
              <a:t>管理</a:t>
            </a:r>
            <a:endParaRPr lang="en-US" altLang="zh-CN" sz="16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8229600" cy="935037"/>
          </a:xfrm>
        </p:spPr>
        <p:txBody>
          <a:bodyPr/>
          <a:lstStyle/>
          <a:p>
            <a:r>
              <a:rPr lang="zh-CN" altLang="en-US" sz="3200" dirty="0" smtClean="0"/>
              <a:t>特殊情况的处理</a:t>
            </a:r>
            <a:endParaRPr lang="zh-CN" altLang="en-US" sz="32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124743"/>
            <a:ext cx="10044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77647" y="1098982"/>
            <a:ext cx="7653536" cy="42022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+mn-ea"/>
              </a:rPr>
              <a:t>跨区域患者的管理</a:t>
            </a:r>
            <a:endParaRPr lang="en-US" altLang="zh-CN" sz="2400" b="1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对象</a:t>
            </a:r>
            <a:endParaRPr lang="zh-CN" altLang="en-US" sz="2000" b="1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600" b="1" dirty="0">
                <a:latin typeface="+mn-ea"/>
              </a:rPr>
              <a:t>对于需要离开居住地但尚未完成疗程的</a:t>
            </a:r>
            <a:r>
              <a:rPr lang="zh-CN" altLang="en-US" sz="1600" b="1" dirty="0" smtClean="0">
                <a:latin typeface="+mn-ea"/>
              </a:rPr>
              <a:t>患者</a:t>
            </a:r>
            <a:endParaRPr lang="zh-CN" altLang="en-US" sz="16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管理</a:t>
            </a:r>
            <a:r>
              <a:rPr lang="zh-CN" altLang="en-US" sz="2000" b="1" dirty="0" smtClean="0">
                <a:latin typeface="+mn-ea"/>
              </a:rPr>
              <a:t>内容</a:t>
            </a:r>
            <a:endParaRPr lang="en-US" altLang="zh-CN" sz="2000" b="1" dirty="0" smtClean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600" b="1" dirty="0">
                <a:latin typeface="+mn-ea"/>
              </a:rPr>
              <a:t>转</a:t>
            </a:r>
            <a:r>
              <a:rPr lang="zh-CN" altLang="en-US" sz="1600" b="1" dirty="0" smtClean="0">
                <a:latin typeface="+mn-ea"/>
              </a:rPr>
              <a:t>出患者</a:t>
            </a:r>
            <a:endParaRPr lang="en-US" altLang="zh-CN" sz="1600" b="1" dirty="0" smtClean="0">
              <a:latin typeface="+mn-ea"/>
            </a:endParaRPr>
          </a:p>
          <a:p>
            <a:pPr lvl="3">
              <a:lnSpc>
                <a:spcPct val="150000"/>
              </a:lnSpc>
            </a:pPr>
            <a:r>
              <a:rPr lang="zh-CN" altLang="en-US" sz="1200" b="1" dirty="0" smtClean="0">
                <a:latin typeface="+mn-ea"/>
              </a:rPr>
              <a:t>告知患者、带药（不</a:t>
            </a:r>
            <a:r>
              <a:rPr lang="zh-CN" altLang="en-US" sz="1200" b="1" dirty="0" smtClean="0">
                <a:latin typeface="+mn-ea"/>
              </a:rPr>
              <a:t>超过</a:t>
            </a:r>
            <a:r>
              <a:rPr lang="en-US" altLang="zh-CN" sz="1200" b="1" dirty="0" smtClean="0">
                <a:latin typeface="+mn-ea"/>
              </a:rPr>
              <a:t>1</a:t>
            </a:r>
            <a:r>
              <a:rPr lang="zh-CN" altLang="en-US" sz="1200" b="1" dirty="0" smtClean="0">
                <a:latin typeface="+mn-ea"/>
              </a:rPr>
              <a:t>个月</a:t>
            </a:r>
            <a:r>
              <a:rPr lang="zh-CN" altLang="en-US" sz="1200" b="1" dirty="0" smtClean="0">
                <a:latin typeface="+mn-ea"/>
              </a:rPr>
              <a:t>）</a:t>
            </a:r>
            <a:endParaRPr lang="en-US" altLang="zh-CN" sz="1200" b="1" dirty="0" smtClean="0">
              <a:latin typeface="+mn-ea"/>
            </a:endParaRPr>
          </a:p>
          <a:p>
            <a:pPr lvl="3">
              <a:lnSpc>
                <a:spcPct val="150000"/>
              </a:lnSpc>
            </a:pPr>
            <a:r>
              <a:rPr lang="zh-CN" altLang="en-US" sz="1200" b="1" dirty="0">
                <a:latin typeface="+mn-ea"/>
              </a:rPr>
              <a:t>推</a:t>
            </a:r>
            <a:r>
              <a:rPr lang="zh-CN" altLang="en-US" sz="1200" b="1" dirty="0" smtClean="0">
                <a:latin typeface="+mn-ea"/>
              </a:rPr>
              <a:t>送转出患者信息</a:t>
            </a:r>
            <a:endParaRPr lang="en-US" altLang="zh-CN" sz="1200" b="1" dirty="0" smtClean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sz="1600" b="1" dirty="0" smtClean="0">
                <a:latin typeface="+mn-ea"/>
              </a:rPr>
              <a:t>转入患者的流程图</a:t>
            </a:r>
            <a:endParaRPr lang="zh-CN" altLang="en-US" sz="1600" b="1" dirty="0">
              <a:latin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73" y="1124744"/>
            <a:ext cx="4238739" cy="564851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935038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0000"/>
                </a:solidFill>
              </a:rPr>
              <a:t>做好患者管理的工作要点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124743"/>
            <a:ext cx="10044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如何做到无缝管理？</a:t>
            </a:r>
            <a:endParaRPr lang="en-US" altLang="zh-CN" b="1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提高医护人员对</a:t>
            </a:r>
            <a:r>
              <a:rPr lang="zh-CN" altLang="en-US" b="1" dirty="0">
                <a:latin typeface="+mn-ea"/>
              </a:rPr>
              <a:t>结核病</a:t>
            </a:r>
            <a:r>
              <a:rPr lang="zh-CN" altLang="en-US" b="1" dirty="0" smtClean="0">
                <a:latin typeface="+mn-ea"/>
              </a:rPr>
              <a:t>的公共卫生意识</a:t>
            </a:r>
            <a:endParaRPr lang="en-US" altLang="zh-CN" b="1" dirty="0" smtClean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不仅</a:t>
            </a:r>
            <a:r>
              <a:rPr lang="zh-CN" altLang="en-US" b="1" dirty="0">
                <a:latin typeface="+mn-ea"/>
              </a:rPr>
              <a:t>要使用规范的方案治疗患者，更要关注患者的治疗依从性、确保患者规律</a:t>
            </a:r>
            <a:r>
              <a:rPr lang="zh-CN" altLang="en-US" b="1" dirty="0" smtClean="0">
                <a:latin typeface="+mn-ea"/>
              </a:rPr>
              <a:t>服药</a:t>
            </a:r>
            <a:endParaRPr lang="en-US" altLang="zh-CN" b="1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建立</a:t>
            </a:r>
            <a:r>
              <a:rPr lang="zh-CN" altLang="en-US" b="1" dirty="0">
                <a:latin typeface="+mn-ea"/>
              </a:rPr>
              <a:t>一套职责明确、分工合作的患者治疗管理工作</a:t>
            </a:r>
            <a:r>
              <a:rPr lang="zh-CN" altLang="en-US" b="1" dirty="0" smtClean="0">
                <a:latin typeface="+mn-ea"/>
              </a:rPr>
              <a:t>流程</a:t>
            </a:r>
            <a:endParaRPr lang="en-US" altLang="zh-CN" b="1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要</a:t>
            </a:r>
            <a:r>
              <a:rPr lang="zh-CN" altLang="en-US" b="1" dirty="0">
                <a:latin typeface="+mn-ea"/>
              </a:rPr>
              <a:t>对治疗管理工作进行监控与</a:t>
            </a:r>
            <a:r>
              <a:rPr lang="zh-CN" altLang="en-US" b="1" dirty="0" smtClean="0">
                <a:latin typeface="+mn-ea"/>
              </a:rPr>
              <a:t>考核（疾控机构）</a:t>
            </a:r>
            <a:endParaRPr lang="zh-CN" altLang="en-US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8229600" cy="935037"/>
          </a:xfrm>
        </p:spPr>
        <p:txBody>
          <a:bodyPr/>
          <a:lstStyle/>
          <a:p>
            <a:r>
              <a:rPr lang="zh-CN" altLang="en-US" sz="3200" dirty="0" smtClean="0"/>
              <a:t>患者</a:t>
            </a:r>
            <a:r>
              <a:rPr lang="zh-CN" altLang="en-US" sz="3200" dirty="0"/>
              <a:t>全疗程的无缝</a:t>
            </a:r>
            <a:r>
              <a:rPr lang="zh-CN" altLang="en-US" sz="3200" dirty="0" smtClean="0"/>
              <a:t>管理</a:t>
            </a:r>
            <a:endParaRPr lang="zh-CN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4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b="1" dirty="0"/>
              <a:t>制订</a:t>
            </a:r>
            <a:r>
              <a:rPr lang="zh-CN" altLang="zh-CN" b="1" dirty="0" smtClean="0"/>
              <a:t>出</a:t>
            </a:r>
            <a:r>
              <a:rPr lang="zh-CN" altLang="en-US" b="1" dirty="0" smtClean="0"/>
              <a:t>本地区的</a:t>
            </a:r>
            <a:r>
              <a:rPr lang="zh-CN" altLang="zh-CN" b="1" dirty="0" smtClean="0"/>
              <a:t>“</a:t>
            </a:r>
            <a:r>
              <a:rPr lang="zh-CN" altLang="zh-CN" b="1" dirty="0"/>
              <a:t>肺结核</a:t>
            </a:r>
            <a:r>
              <a:rPr lang="zh-CN" altLang="zh-CN" b="1" dirty="0" smtClean="0"/>
              <a:t>患者</a:t>
            </a:r>
            <a:r>
              <a:rPr lang="zh-CN" altLang="en-US" b="1" dirty="0" smtClean="0"/>
              <a:t>健康</a:t>
            </a:r>
            <a:r>
              <a:rPr lang="zh-CN" altLang="zh-CN" b="1" dirty="0" smtClean="0"/>
              <a:t>管理</a:t>
            </a:r>
            <a:r>
              <a:rPr lang="zh-CN" altLang="zh-CN" b="1" dirty="0"/>
              <a:t>”实施方案或</a:t>
            </a:r>
            <a:r>
              <a:rPr lang="zh-CN" altLang="zh-CN" b="1" dirty="0" smtClean="0"/>
              <a:t>细则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zh-CN" altLang="zh-CN" b="1" dirty="0" smtClean="0"/>
              <a:t>以</a:t>
            </a:r>
            <a:r>
              <a:rPr lang="zh-CN" altLang="zh-CN" b="1" dirty="0"/>
              <a:t>《规范》为</a:t>
            </a:r>
            <a:r>
              <a:rPr lang="zh-CN" altLang="zh-CN" b="1" dirty="0" smtClean="0"/>
              <a:t>蓝本</a:t>
            </a:r>
            <a:r>
              <a:rPr lang="zh-CN" altLang="en-US" b="1" dirty="0" smtClean="0"/>
              <a:t>：</a:t>
            </a:r>
            <a:r>
              <a:rPr lang="zh-CN" altLang="en-US" b="1" dirty="0" smtClean="0">
                <a:solidFill>
                  <a:srgbClr val="002060"/>
                </a:solidFill>
              </a:rPr>
              <a:t>患者发现和管理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zh-CN" b="1" dirty="0" smtClean="0"/>
              <a:t>符合</a:t>
            </a:r>
            <a:r>
              <a:rPr lang="zh-CN" altLang="zh-CN" b="1" dirty="0"/>
              <a:t>当地</a:t>
            </a:r>
            <a:r>
              <a:rPr lang="zh-CN" altLang="zh-CN" b="1" dirty="0" smtClean="0"/>
              <a:t>实际</a:t>
            </a:r>
            <a:endParaRPr lang="en-US" altLang="zh-CN" b="1" dirty="0" smtClean="0"/>
          </a:p>
          <a:p>
            <a:pPr lvl="2">
              <a:lnSpc>
                <a:spcPct val="150000"/>
              </a:lnSpc>
            </a:pPr>
            <a:r>
              <a:rPr lang="zh-CN" altLang="zh-CN" b="1" dirty="0" smtClean="0"/>
              <a:t>当地</a:t>
            </a:r>
            <a:r>
              <a:rPr lang="zh-CN" altLang="zh-CN" b="1" dirty="0"/>
              <a:t>基层的服务能力、肺结核患者的地域分布、经济状况</a:t>
            </a:r>
            <a:r>
              <a:rPr lang="zh-CN" altLang="zh-CN" b="1" dirty="0" smtClean="0"/>
              <a:t>等</a:t>
            </a:r>
            <a:endParaRPr lang="en-US" altLang="zh-CN" b="1" dirty="0" smtClean="0"/>
          </a:p>
          <a:p>
            <a:pPr lvl="2">
              <a:lnSpc>
                <a:spcPct val="150000"/>
              </a:lnSpc>
            </a:pPr>
            <a:r>
              <a:rPr lang="zh-CN" altLang="zh-CN" b="1" dirty="0" smtClean="0"/>
              <a:t>在</a:t>
            </a:r>
            <a:r>
              <a:rPr lang="zh-CN" altLang="zh-CN" b="1" dirty="0"/>
              <a:t>满足《规范》的要求下，合理安排基层服务的工作量（如访视频次等</a:t>
            </a:r>
            <a:r>
              <a:rPr lang="zh-CN" altLang="zh-CN" b="1" dirty="0" smtClean="0"/>
              <a:t>）</a:t>
            </a:r>
            <a:endParaRPr lang="en-US" altLang="zh-CN" b="1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6632"/>
            <a:ext cx="8229600" cy="935037"/>
          </a:xfrm>
        </p:spPr>
        <p:txBody>
          <a:bodyPr/>
          <a:lstStyle/>
          <a:p>
            <a:r>
              <a:rPr lang="zh-CN" altLang="en-US" sz="3200" dirty="0" smtClean="0"/>
              <a:t>优化患者健康管理服务</a:t>
            </a:r>
            <a:endParaRPr lang="zh-CN" altLang="en-US" sz="32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188640"/>
            <a:ext cx="860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zh-CN" alt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患者不依从的主要原因</a:t>
            </a:r>
            <a:endParaRPr 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392" y="1872920"/>
            <a:ext cx="4130157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/>
              <a:buChar char="•"/>
            </a:pPr>
            <a:r>
              <a:rPr lang="zh-CN" altLang="en-US" b="1" dirty="0" smtClean="0">
                <a:solidFill>
                  <a:schemeClr val="tx2"/>
                </a:solidFill>
                <a:latin typeface="Charter Roman"/>
                <a:cs typeface="Charter Roman"/>
              </a:rPr>
              <a:t>拒绝</a:t>
            </a:r>
            <a:endParaRPr lang="en-US" altLang="zh-CN" b="1" dirty="0" smtClean="0">
              <a:solidFill>
                <a:schemeClr val="tx2"/>
              </a:solidFill>
              <a:latin typeface="Charter Roman"/>
              <a:cs typeface="Charter Roman"/>
            </a:endParaRPr>
          </a:p>
          <a:p>
            <a:pPr marL="285750" indent="-285750">
              <a:lnSpc>
                <a:spcPct val="110000"/>
              </a:lnSpc>
              <a:buFont typeface="Arial" panose="020B0604020202020204"/>
              <a:buChar char="•"/>
            </a:pPr>
            <a:r>
              <a:rPr lang="zh-CN" altLang="en-US" b="1" dirty="0" smtClean="0">
                <a:solidFill>
                  <a:schemeClr val="tx2"/>
                </a:solidFill>
                <a:latin typeface="Charter Roman"/>
                <a:cs typeface="Charter Roman"/>
              </a:rPr>
              <a:t>经济上的</a:t>
            </a:r>
            <a:endParaRPr lang="ro-RO" b="1" dirty="0" smtClean="0">
              <a:solidFill>
                <a:schemeClr val="tx2"/>
              </a:solidFill>
              <a:latin typeface="Charter Roman"/>
              <a:cs typeface="Charter Roman"/>
            </a:endParaRPr>
          </a:p>
          <a:p>
            <a:pPr marL="285750" indent="-285750">
              <a:lnSpc>
                <a:spcPct val="110000"/>
              </a:lnSpc>
              <a:buFont typeface="Arial" panose="020B0604020202020204"/>
              <a:buChar char="•"/>
            </a:pPr>
            <a:r>
              <a:rPr lang="zh-CN" altLang="en-US" b="1" dirty="0" smtClean="0">
                <a:solidFill>
                  <a:schemeClr val="tx2"/>
                </a:solidFill>
                <a:latin typeface="Charter Roman"/>
                <a:cs typeface="Charter Roman"/>
              </a:rPr>
              <a:t>不懂</a:t>
            </a:r>
            <a:endParaRPr lang="en-US" altLang="zh-CN" b="1" dirty="0" smtClean="0">
              <a:solidFill>
                <a:schemeClr val="tx2"/>
              </a:solidFill>
              <a:latin typeface="Charter Roman"/>
              <a:cs typeface="Charter Roman"/>
            </a:endParaRPr>
          </a:p>
          <a:p>
            <a:pPr marL="285750" indent="-285750">
              <a:lnSpc>
                <a:spcPct val="110000"/>
              </a:lnSpc>
              <a:buFont typeface="Arial" panose="020B0604020202020204"/>
              <a:buChar char="•"/>
            </a:pPr>
            <a:r>
              <a:rPr lang="zh-CN" altLang="en-US" b="1" dirty="0" smtClean="0">
                <a:solidFill>
                  <a:schemeClr val="tx2"/>
                </a:solidFill>
                <a:latin typeface="Charter Roman"/>
                <a:cs typeface="Charter Roman"/>
              </a:rPr>
              <a:t>不良反应</a:t>
            </a:r>
            <a:endParaRPr lang="en-US" altLang="zh-CN" b="1" dirty="0" smtClean="0">
              <a:solidFill>
                <a:schemeClr val="tx2"/>
              </a:solidFill>
              <a:latin typeface="Charter Roman"/>
              <a:cs typeface="Charter Roman"/>
            </a:endParaRPr>
          </a:p>
          <a:p>
            <a:pPr marL="285750" indent="-285750">
              <a:lnSpc>
                <a:spcPct val="110000"/>
              </a:lnSpc>
              <a:buFont typeface="Arial" panose="020B0604020202020204"/>
              <a:buChar char="•"/>
            </a:pPr>
            <a:r>
              <a:rPr lang="zh-CN" altLang="en-US" b="1" dirty="0" smtClean="0">
                <a:solidFill>
                  <a:schemeClr val="tx2"/>
                </a:solidFill>
                <a:latin typeface="Charter Roman"/>
                <a:cs typeface="Charter Roman"/>
              </a:rPr>
              <a:t>自认为已好</a:t>
            </a:r>
            <a:endParaRPr lang="en-US" altLang="zh-CN" b="1" dirty="0" smtClean="0">
              <a:solidFill>
                <a:schemeClr val="tx2"/>
              </a:solidFill>
              <a:latin typeface="Charter Roman"/>
              <a:cs typeface="Charter Roman"/>
            </a:endParaRPr>
          </a:p>
          <a:p>
            <a:pPr marL="285750" indent="-285750">
              <a:lnSpc>
                <a:spcPct val="110000"/>
              </a:lnSpc>
              <a:buFont typeface="Arial" panose="020B0604020202020204"/>
              <a:buChar char="•"/>
            </a:pPr>
            <a:r>
              <a:rPr lang="zh-CN" altLang="en-US" b="1" dirty="0" smtClean="0">
                <a:solidFill>
                  <a:schemeClr val="tx2"/>
                </a:solidFill>
                <a:latin typeface="Charter Roman"/>
                <a:cs typeface="Charter Roman"/>
              </a:rPr>
              <a:t>耻辱感</a:t>
            </a:r>
            <a:endParaRPr lang="en-US" altLang="zh-CN" b="1" dirty="0" smtClean="0">
              <a:solidFill>
                <a:schemeClr val="tx2"/>
              </a:solidFill>
              <a:latin typeface="Charter Roman"/>
              <a:cs typeface="Charter Roman"/>
            </a:endParaRPr>
          </a:p>
          <a:p>
            <a:pPr marL="285750" indent="-285750">
              <a:lnSpc>
                <a:spcPct val="110000"/>
              </a:lnSpc>
              <a:buFont typeface="Arial" panose="020B0604020202020204"/>
              <a:buChar char="•"/>
            </a:pPr>
            <a:r>
              <a:rPr lang="zh-CN" altLang="en-US" b="1" dirty="0" smtClean="0">
                <a:solidFill>
                  <a:schemeClr val="tx2"/>
                </a:solidFill>
                <a:latin typeface="Charter Roman"/>
                <a:cs typeface="Charter Roman"/>
              </a:rPr>
              <a:t>有中断服药的不良习惯</a:t>
            </a:r>
            <a:endParaRPr lang="ro-RO" b="1" dirty="0" smtClean="0">
              <a:solidFill>
                <a:schemeClr val="tx2"/>
              </a:solidFill>
              <a:latin typeface="Charter Roman"/>
              <a:cs typeface="Charter Roman"/>
            </a:endParaRPr>
          </a:p>
          <a:p>
            <a:pPr marL="285750" indent="-285750">
              <a:lnSpc>
                <a:spcPct val="110000"/>
              </a:lnSpc>
              <a:buFont typeface="Arial" panose="020B0604020202020204"/>
              <a:buChar char="•"/>
            </a:pPr>
            <a:r>
              <a:rPr lang="zh-CN" altLang="en-US" b="1" dirty="0" smtClean="0">
                <a:solidFill>
                  <a:schemeClr val="tx2"/>
                </a:solidFill>
                <a:latin typeface="Charter Roman"/>
                <a:cs typeface="Charter Roman"/>
              </a:rPr>
              <a:t>忘记</a:t>
            </a:r>
            <a:endParaRPr lang="en-US" altLang="zh-CN" b="1" dirty="0" smtClean="0">
              <a:solidFill>
                <a:schemeClr val="tx2"/>
              </a:solidFill>
              <a:latin typeface="Charter Roman"/>
              <a:cs typeface="Charter Roman"/>
            </a:endParaRPr>
          </a:p>
          <a:p>
            <a:pPr marL="285750" indent="-285750">
              <a:lnSpc>
                <a:spcPct val="110000"/>
              </a:lnSpc>
              <a:buFont typeface="Arial" panose="020B0604020202020204"/>
              <a:buChar char="•"/>
            </a:pPr>
            <a:r>
              <a:rPr lang="zh-CN" altLang="en-US" b="1" dirty="0" smtClean="0">
                <a:solidFill>
                  <a:schemeClr val="tx2"/>
                </a:solidFill>
                <a:latin typeface="Charter Roman"/>
                <a:cs typeface="Charter Roman"/>
              </a:rPr>
              <a:t>疲倦</a:t>
            </a:r>
            <a:endParaRPr lang="ro-RO" b="1" dirty="0" smtClean="0">
              <a:solidFill>
                <a:schemeClr val="tx2"/>
              </a:solidFill>
              <a:latin typeface="Charter Roman"/>
              <a:cs typeface="Charter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2667" y="1909400"/>
            <a:ext cx="4605867" cy="3352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231755" y="1872920"/>
            <a:ext cx="0" cy="3212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8001" y="5410174"/>
            <a:ext cx="819097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/>
              <a:t>不依从是个多因素的行为问题，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7380" y="6042774"/>
            <a:ext cx="819097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/>
              <a:t>通过促进健康的服药行为，提高患者依从性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24744"/>
            <a:ext cx="8317432" cy="3992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b="1" dirty="0" smtClean="0"/>
              <a:t>要</a:t>
            </a:r>
            <a:r>
              <a:rPr lang="zh-CN" altLang="zh-CN" b="1" dirty="0"/>
              <a:t>与其他基本公共卫生服务项目相</a:t>
            </a:r>
            <a:r>
              <a:rPr lang="zh-CN" altLang="zh-CN" b="1" dirty="0" smtClean="0"/>
              <a:t>结合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zh-CN" altLang="zh-CN" b="1" dirty="0" smtClean="0"/>
              <a:t>工作</a:t>
            </a:r>
            <a:r>
              <a:rPr lang="zh-CN" altLang="zh-CN" b="1" dirty="0"/>
              <a:t>记录的电子化和</a:t>
            </a:r>
            <a:r>
              <a:rPr lang="zh-CN" altLang="zh-CN" b="1" dirty="0" smtClean="0"/>
              <a:t>信息化</a:t>
            </a:r>
            <a:endParaRPr lang="en-US" altLang="zh-CN" b="1" dirty="0" smtClean="0"/>
          </a:p>
          <a:p>
            <a:pPr lvl="2">
              <a:lnSpc>
                <a:spcPct val="150000"/>
              </a:lnSpc>
            </a:pPr>
            <a:r>
              <a:rPr lang="zh-CN" altLang="en-US" b="1" dirty="0"/>
              <a:t>无纸化</a:t>
            </a:r>
            <a:r>
              <a:rPr lang="zh-CN" altLang="en-US" b="1" dirty="0" smtClean="0"/>
              <a:t>、与相关的医疗卫生信息系统相整合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zh-CN" altLang="zh-CN" b="1" dirty="0" smtClean="0"/>
              <a:t>应用</a:t>
            </a:r>
            <a:r>
              <a:rPr lang="zh-CN" altLang="zh-CN" b="1" dirty="0"/>
              <a:t>互联网</a:t>
            </a:r>
            <a:r>
              <a:rPr lang="en-US" altLang="zh-CN" b="1" dirty="0"/>
              <a:t>+</a:t>
            </a:r>
            <a:r>
              <a:rPr lang="zh-CN" altLang="zh-CN" b="1" dirty="0"/>
              <a:t>的技术</a:t>
            </a:r>
            <a:r>
              <a:rPr lang="zh-CN" altLang="zh-CN" b="1" dirty="0" smtClean="0"/>
              <a:t>辅助患者</a:t>
            </a:r>
            <a:r>
              <a:rPr lang="zh-CN" altLang="en-US" b="1" dirty="0" smtClean="0"/>
              <a:t>发现与</a:t>
            </a:r>
            <a:r>
              <a:rPr lang="zh-CN" altLang="zh-CN" b="1" dirty="0" smtClean="0"/>
              <a:t>治疗管理</a:t>
            </a:r>
            <a:endParaRPr lang="en-US" altLang="zh-CN" b="1" dirty="0" smtClean="0"/>
          </a:p>
          <a:p>
            <a:pPr lvl="2">
              <a:lnSpc>
                <a:spcPct val="150000"/>
              </a:lnSpc>
            </a:pPr>
            <a:r>
              <a:rPr lang="zh-CN" altLang="en-US" b="1" dirty="0" smtClean="0"/>
              <a:t>电子药盒、手机</a:t>
            </a:r>
            <a:r>
              <a:rPr lang="en-US" altLang="zh-CN" b="1" dirty="0" smtClean="0"/>
              <a:t>APP/</a:t>
            </a:r>
            <a:r>
              <a:rPr lang="zh-CN" altLang="en-US" b="1" dirty="0" smtClean="0"/>
              <a:t>微信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endParaRPr lang="zh-CN" altLang="en-US" b="1" dirty="0"/>
          </a:p>
        </p:txBody>
      </p:sp>
      <p:grpSp>
        <p:nvGrpSpPr>
          <p:cNvPr id="4" name="组合 3"/>
          <p:cNvGrpSpPr/>
          <p:nvPr/>
        </p:nvGrpSpPr>
        <p:grpSpPr>
          <a:xfrm>
            <a:off x="5506091" y="4653136"/>
            <a:ext cx="3134869" cy="2026658"/>
            <a:chOff x="5061547" y="1603170"/>
            <a:chExt cx="3134869" cy="2026658"/>
          </a:xfrm>
        </p:grpSpPr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061547" y="1603170"/>
              <a:ext cx="2072571" cy="14398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6962847" y="2534344"/>
              <a:ext cx="1158368" cy="10954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8519" r="13333" b="26296"/>
            <a:stretch>
              <a:fillRect/>
            </a:stretch>
          </p:blipFill>
          <p:spPr>
            <a:xfrm>
              <a:off x="7208711" y="1658949"/>
              <a:ext cx="987705" cy="7760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8" descr="http://www.infos-mobiles.com/wp-content/uploads/2014/05/SmartPhones-FLE1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545704" y="2769450"/>
              <a:ext cx="1197678" cy="7360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980728"/>
            <a:ext cx="8460432" cy="54726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/>
              <a:t>资金</a:t>
            </a:r>
            <a:r>
              <a:rPr lang="zh-CN" altLang="en-US" b="1" dirty="0" smtClean="0"/>
              <a:t>分配体现</a:t>
            </a:r>
            <a:r>
              <a:rPr lang="zh-CN" altLang="en-US" b="1" dirty="0"/>
              <a:t>按劳分配、重点倾斜的原则</a:t>
            </a:r>
            <a:endParaRPr lang="zh-CN" altLang="en-US" b="1" dirty="0"/>
          </a:p>
          <a:p>
            <a:pPr lvl="1">
              <a:lnSpc>
                <a:spcPct val="150000"/>
              </a:lnSpc>
            </a:pPr>
            <a:r>
              <a:rPr lang="zh-CN" altLang="zh-CN" sz="2400" b="1" dirty="0" smtClean="0">
                <a:latin typeface="+mn-ea"/>
              </a:rPr>
              <a:t>遵从</a:t>
            </a:r>
            <a:r>
              <a:rPr lang="zh-CN" altLang="zh-CN" sz="2400" b="1" dirty="0">
                <a:latin typeface="+mn-ea"/>
              </a:rPr>
              <a:t>按劳分配、多劳多得的原则，提高服务提供者的</a:t>
            </a:r>
            <a:r>
              <a:rPr lang="zh-CN" altLang="zh-CN" sz="2400" b="1" dirty="0" smtClean="0">
                <a:latin typeface="+mn-ea"/>
              </a:rPr>
              <a:t>积极性</a:t>
            </a:r>
            <a:r>
              <a:rPr lang="zh-CN" altLang="en-US" sz="2400" b="1" dirty="0" smtClean="0">
                <a:latin typeface="+mn-ea"/>
              </a:rPr>
              <a:t>。不能简单</a:t>
            </a:r>
            <a:r>
              <a:rPr lang="zh-CN" altLang="zh-CN" sz="2400" b="1" dirty="0" smtClean="0">
                <a:latin typeface="+mn-ea"/>
              </a:rPr>
              <a:t>按</a:t>
            </a:r>
            <a:r>
              <a:rPr lang="zh-CN" altLang="zh-CN" sz="2400" b="1" dirty="0">
                <a:latin typeface="+mn-ea"/>
              </a:rPr>
              <a:t>人口</a:t>
            </a:r>
            <a:r>
              <a:rPr lang="zh-CN" altLang="zh-CN" sz="2400" b="1" dirty="0" smtClean="0">
                <a:latin typeface="+mn-ea"/>
              </a:rPr>
              <a:t>分配</a:t>
            </a:r>
            <a:endParaRPr lang="en-US" altLang="zh-CN" sz="2400" b="1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zh-CN" sz="2400" b="1" dirty="0" smtClean="0">
                <a:latin typeface="+mn-ea"/>
              </a:rPr>
              <a:t>偏远</a:t>
            </a:r>
            <a:r>
              <a:rPr lang="zh-CN" altLang="zh-CN" sz="2400" b="1" dirty="0">
                <a:latin typeface="+mn-ea"/>
              </a:rPr>
              <a:t>、</a:t>
            </a:r>
            <a:r>
              <a:rPr lang="zh-CN" altLang="zh-CN" sz="2400" b="1" dirty="0" smtClean="0">
                <a:latin typeface="+mn-ea"/>
              </a:rPr>
              <a:t>贫困地区</a:t>
            </a:r>
            <a:r>
              <a:rPr lang="zh-CN" altLang="zh-CN" sz="2400" b="1" dirty="0">
                <a:latin typeface="+mn-ea"/>
              </a:rPr>
              <a:t>，可以为肺结核患者提供交通费或营养费等，以支持患者定期随访和</a:t>
            </a:r>
            <a:r>
              <a:rPr lang="zh-CN" altLang="zh-CN" sz="2400" b="1" dirty="0" smtClean="0">
                <a:latin typeface="+mn-ea"/>
              </a:rPr>
              <a:t>复诊</a:t>
            </a:r>
            <a:endParaRPr lang="zh-CN" altLang="en-US" sz="2400" b="1" dirty="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24654"/>
            <a:ext cx="2736304" cy="2028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97" y="4524654"/>
            <a:ext cx="3104795" cy="2071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4564028" y="4685811"/>
            <a:ext cx="461665" cy="1862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dist"/>
            <a:r>
              <a:rPr lang="zh-CN" altLang="en-US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新疆营养早餐</a:t>
            </a:r>
            <a:endParaRPr lang="zh-CN" altLang="en-US" b="1" dirty="0" smtClean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8607425" cy="680508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zh-CN" altLang="en-US" sz="3200" dirty="0" smtClean="0">
                <a:solidFill>
                  <a:srgbClr val="000000"/>
                </a:solidFill>
              </a:rPr>
              <a:t>选择适宜管理方法</a:t>
            </a:r>
            <a:endParaRPr lang="en-US" sz="3200" spc="300" dirty="0" smtClean="0">
              <a:solidFill>
                <a:srgbClr val="000000"/>
              </a:solidFill>
              <a:latin typeface="Avenir Next Regular"/>
              <a:cs typeface="Avenir Next Regular"/>
            </a:endParaRPr>
          </a:p>
        </p:txBody>
      </p:sp>
      <p:sp>
        <p:nvSpPr>
          <p:cNvPr id="23" name="内容占位符 2"/>
          <p:cNvSpPr txBox="1"/>
          <p:nvPr/>
        </p:nvSpPr>
        <p:spPr>
          <a:xfrm>
            <a:off x="827584" y="1196752"/>
            <a:ext cx="7776083" cy="561662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+mj-ea"/>
                <a:ea typeface="+mj-ea"/>
              </a:rPr>
              <a:t>多样化原则</a:t>
            </a:r>
            <a:endParaRPr lang="en-US" altLang="zh-CN" sz="2400" b="1" kern="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 dirty="0">
                <a:latin typeface="+mj-ea"/>
                <a:ea typeface="+mj-ea"/>
              </a:rPr>
              <a:t>没有单一的患者</a:t>
            </a:r>
            <a:r>
              <a:rPr lang="zh-CN" altLang="en-US" sz="2400" b="1" kern="0" dirty="0" smtClean="0">
                <a:latin typeface="+mj-ea"/>
                <a:ea typeface="+mj-ea"/>
              </a:rPr>
              <a:t>管理方法适用于</a:t>
            </a:r>
            <a:r>
              <a:rPr lang="zh-CN" altLang="en-US" sz="2400" b="1" kern="0" dirty="0">
                <a:latin typeface="+mj-ea"/>
                <a:ea typeface="+mj-ea"/>
              </a:rPr>
              <a:t>所有的患者、所有的条件和</a:t>
            </a:r>
            <a:r>
              <a:rPr lang="zh-CN" altLang="en-US" sz="2400" b="1" kern="0" dirty="0" smtClean="0">
                <a:latin typeface="+mj-ea"/>
                <a:ea typeface="+mj-ea"/>
              </a:rPr>
              <a:t>环境</a:t>
            </a:r>
            <a:endParaRPr lang="en-US" altLang="zh-CN" sz="2400" b="1" kern="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 dirty="0">
                <a:latin typeface="+mj-ea"/>
                <a:ea typeface="+mj-ea"/>
              </a:rPr>
              <a:t>要设定不同的管理方式，尽可能满足多数患者的</a:t>
            </a:r>
            <a:r>
              <a:rPr lang="zh-CN" altLang="en-US" sz="2400" b="1" kern="0" dirty="0" smtClean="0">
                <a:latin typeface="+mj-ea"/>
                <a:ea typeface="+mj-ea"/>
              </a:rPr>
              <a:t>需求</a:t>
            </a:r>
            <a:endParaRPr lang="en-US" altLang="zh-CN" sz="2400" b="1" kern="0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  <a:defRPr/>
            </a:pPr>
            <a:r>
              <a:rPr lang="zh-CN" altLang="en-US" sz="2000" b="1" kern="0" dirty="0" smtClean="0">
                <a:latin typeface="+mj-ea"/>
                <a:ea typeface="+mj-ea"/>
              </a:rPr>
              <a:t>不同的服务</a:t>
            </a:r>
            <a:r>
              <a:rPr lang="zh-CN" altLang="en-US" sz="2000" b="1" kern="0" dirty="0">
                <a:latin typeface="+mj-ea"/>
                <a:ea typeface="+mj-ea"/>
              </a:rPr>
              <a:t>提供者（即督导员</a:t>
            </a:r>
            <a:r>
              <a:rPr lang="zh-CN" altLang="en-US" sz="2000" b="1" kern="0" dirty="0" smtClean="0">
                <a:latin typeface="+mj-ea"/>
                <a:ea typeface="+mj-ea"/>
              </a:rPr>
              <a:t>）</a:t>
            </a:r>
            <a:endParaRPr lang="en-US" altLang="zh-CN" sz="2000" b="1" kern="0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  <a:defRPr/>
            </a:pPr>
            <a:r>
              <a:rPr lang="zh-CN" altLang="en-US" sz="2000" b="1" kern="0" dirty="0" smtClean="0">
                <a:latin typeface="+mj-ea"/>
                <a:ea typeface="+mj-ea"/>
              </a:rPr>
              <a:t>不同的治疗</a:t>
            </a:r>
            <a:r>
              <a:rPr lang="zh-CN" altLang="en-US" sz="2000" b="1" kern="0" dirty="0">
                <a:latin typeface="+mj-ea"/>
                <a:ea typeface="+mj-ea"/>
              </a:rPr>
              <a:t>管理的</a:t>
            </a:r>
            <a:r>
              <a:rPr lang="zh-CN" altLang="en-US" sz="2000" b="1" kern="0" dirty="0" smtClean="0">
                <a:latin typeface="+mj-ea"/>
                <a:ea typeface="+mj-ea"/>
              </a:rPr>
              <a:t>场所</a:t>
            </a:r>
            <a:endParaRPr lang="en-US" altLang="zh-CN" sz="2000" b="1" kern="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kern="0" dirty="0" smtClean="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9921" y="4961200"/>
            <a:ext cx="8560551" cy="17081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i="1" dirty="0" smtClean="0">
                <a:solidFill>
                  <a:srgbClr val="002060"/>
                </a:solidFill>
                <a:latin typeface="+mn-ea"/>
                <a:ea typeface="+mn-ea"/>
              </a:rPr>
              <a:t>对治疗</a:t>
            </a:r>
            <a:r>
              <a:rPr lang="zh-CN" altLang="zh-CN" i="1" dirty="0">
                <a:solidFill>
                  <a:srgbClr val="002060"/>
                </a:solidFill>
                <a:latin typeface="+mn-ea"/>
                <a:ea typeface="+mn-ea"/>
              </a:rPr>
              <a:t>管理服务的实施</a:t>
            </a:r>
            <a:r>
              <a:rPr lang="zh-CN" altLang="zh-CN" i="1" dirty="0" smtClean="0">
                <a:solidFill>
                  <a:srgbClr val="002060"/>
                </a:solidFill>
                <a:latin typeface="+mn-ea"/>
                <a:ea typeface="+mn-ea"/>
              </a:rPr>
              <a:t>地点</a:t>
            </a:r>
            <a:r>
              <a:rPr lang="zh-CN" altLang="en-US" i="1" dirty="0" smtClean="0">
                <a:solidFill>
                  <a:srgbClr val="002060"/>
                </a:solidFill>
                <a:latin typeface="+mn-ea"/>
                <a:ea typeface="+mn-ea"/>
              </a:rPr>
              <a:t>应</a:t>
            </a:r>
            <a:r>
              <a:rPr lang="zh-CN" altLang="zh-CN" i="1" dirty="0" smtClean="0">
                <a:solidFill>
                  <a:srgbClr val="002060"/>
                </a:solidFill>
                <a:latin typeface="+mn-ea"/>
                <a:ea typeface="+mn-ea"/>
              </a:rPr>
              <a:t>根据</a:t>
            </a:r>
            <a:r>
              <a:rPr lang="zh-CN" altLang="zh-CN" i="1" dirty="0">
                <a:solidFill>
                  <a:srgbClr val="002060"/>
                </a:solidFill>
                <a:latin typeface="+mn-ea"/>
                <a:ea typeface="+mn-ea"/>
              </a:rPr>
              <a:t>当地的条件，可以选择在卫生机构、工作场所、社区或者患者家中开展治疗管理；实施治疗管理的人员可以是伙伴，也可以是支持者，但这些人员必须是患者能够接受并认可的、且经过相关卫生机构的</a:t>
            </a:r>
            <a:r>
              <a:rPr lang="zh-CN" altLang="zh-CN" i="1" dirty="0" smtClean="0">
                <a:solidFill>
                  <a:srgbClr val="002060"/>
                </a:solidFill>
                <a:latin typeface="+mn-ea"/>
                <a:ea typeface="+mn-ea"/>
              </a:rPr>
              <a:t>培训</a:t>
            </a:r>
            <a:r>
              <a:rPr lang="zh-CN" altLang="en-US" i="1" dirty="0" smtClean="0">
                <a:solidFill>
                  <a:srgbClr val="002060"/>
                </a:solidFill>
                <a:latin typeface="+mn-ea"/>
                <a:ea typeface="+mn-ea"/>
              </a:rPr>
              <a:t>。</a:t>
            </a:r>
            <a:endParaRPr lang="en-US" altLang="zh-CN" i="1" dirty="0">
              <a:solidFill>
                <a:srgbClr val="002060"/>
              </a:solidFill>
              <a:latin typeface="+mn-ea"/>
              <a:ea typeface="+mn-ea"/>
            </a:endParaRPr>
          </a:p>
          <a:p>
            <a:pPr algn="r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accent2"/>
                </a:solidFill>
                <a:latin typeface="+mn-ea"/>
                <a:ea typeface="+mn-ea"/>
              </a:rPr>
              <a:t>—</a:t>
            </a:r>
            <a:r>
              <a:rPr lang="zh-CN" altLang="en-US" sz="1600" b="1" dirty="0" smtClean="0">
                <a:solidFill>
                  <a:schemeClr val="accent2"/>
                </a:solidFill>
                <a:latin typeface="+mn-ea"/>
                <a:ea typeface="+mn-ea"/>
              </a:rPr>
              <a:t>世界卫生组织“终止结核病策略”</a:t>
            </a:r>
            <a:endParaRPr lang="zh-CN" altLang="en-US" sz="1600" b="1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 txBox="1"/>
          <p:nvPr/>
        </p:nvSpPr>
        <p:spPr>
          <a:xfrm>
            <a:off x="756357" y="1196752"/>
            <a:ext cx="7776083" cy="561662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+mj-ea"/>
                <a:ea typeface="+mj-ea"/>
              </a:rPr>
              <a:t>个性化原则</a:t>
            </a:r>
            <a:endParaRPr lang="en-US" altLang="zh-CN" sz="2400" b="1" kern="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 dirty="0">
                <a:latin typeface="+mj-ea"/>
                <a:ea typeface="+mj-ea"/>
              </a:rPr>
              <a:t>任何一种管理方式的实施效果，都要受到患者的年龄、职业、宗教、文化程度等方面的</a:t>
            </a:r>
            <a:r>
              <a:rPr lang="zh-CN" altLang="en-US" sz="2400" b="1" kern="0" dirty="0" smtClean="0">
                <a:latin typeface="+mj-ea"/>
                <a:ea typeface="+mj-ea"/>
              </a:rPr>
              <a:t>影响</a:t>
            </a:r>
            <a:endParaRPr lang="en-US" altLang="zh-CN" sz="2400" b="1" kern="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 dirty="0" smtClean="0">
                <a:latin typeface="+mj-ea"/>
                <a:ea typeface="+mj-ea"/>
              </a:rPr>
              <a:t>以</a:t>
            </a:r>
            <a:r>
              <a:rPr lang="zh-CN" altLang="en-US" sz="2400" b="1" kern="0" dirty="0">
                <a:latin typeface="+mj-ea"/>
                <a:ea typeface="+mj-ea"/>
              </a:rPr>
              <a:t>患者为中心、个性化的治疗支持</a:t>
            </a:r>
            <a:r>
              <a:rPr lang="zh-CN" altLang="en-US" sz="2400" b="1" kern="0" dirty="0" smtClean="0">
                <a:latin typeface="+mj-ea"/>
                <a:ea typeface="+mj-ea"/>
              </a:rPr>
              <a:t>方法</a:t>
            </a:r>
            <a:endParaRPr lang="en-US" altLang="zh-CN" sz="2400" b="1" kern="0" dirty="0" smtClean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+mj-ea"/>
                <a:ea typeface="+mj-ea"/>
              </a:rPr>
              <a:t>可</a:t>
            </a:r>
            <a:r>
              <a:rPr lang="zh-CN" altLang="en-US" sz="2400" b="1" kern="0" dirty="0">
                <a:solidFill>
                  <a:srgbClr val="FF0000"/>
                </a:solidFill>
                <a:latin typeface="+mj-ea"/>
                <a:ea typeface="+mj-ea"/>
              </a:rPr>
              <a:t>调整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+mj-ea"/>
                <a:ea typeface="+mj-ea"/>
              </a:rPr>
              <a:t>原则</a:t>
            </a:r>
            <a:endParaRPr lang="en-US" altLang="zh-CN" sz="2400" b="1" kern="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 dirty="0">
                <a:latin typeface="+mj-ea"/>
                <a:ea typeface="+mj-ea"/>
              </a:rPr>
              <a:t>治疗管理服务，是为了识别患者在治疗期间出现中断甚至停止治疗的因素，并致力于</a:t>
            </a:r>
            <a:r>
              <a:rPr lang="zh-CN" altLang="en-US" sz="2400" b="1" kern="0" dirty="0" smtClean="0">
                <a:latin typeface="+mj-ea"/>
                <a:ea typeface="+mj-ea"/>
              </a:rPr>
              <a:t>解决</a:t>
            </a:r>
            <a:endParaRPr lang="en-US" altLang="zh-CN" sz="2400" b="1" kern="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 dirty="0" smtClean="0">
                <a:latin typeface="+mj-ea"/>
                <a:ea typeface="+mj-ea"/>
              </a:rPr>
              <a:t>当出现中断</a:t>
            </a:r>
            <a:r>
              <a:rPr lang="en-US" altLang="zh-CN" sz="2400" b="1" kern="0" dirty="0" smtClean="0">
                <a:latin typeface="+mj-ea"/>
                <a:ea typeface="+mj-ea"/>
              </a:rPr>
              <a:t>/</a:t>
            </a:r>
            <a:r>
              <a:rPr lang="zh-CN" altLang="en-US" sz="2400" b="1" kern="0" dirty="0" smtClean="0">
                <a:latin typeface="+mj-ea"/>
                <a:ea typeface="+mj-ea"/>
              </a:rPr>
              <a:t>停止治疗，要快速评价并做调整</a:t>
            </a:r>
            <a:endParaRPr lang="en-US" altLang="zh-CN" sz="2400" b="1" kern="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8607425" cy="680508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zh-CN" altLang="en-US" sz="3200" dirty="0" smtClean="0">
                <a:solidFill>
                  <a:srgbClr val="000000"/>
                </a:solidFill>
              </a:rPr>
              <a:t>注重健康教育与人文关怀</a:t>
            </a:r>
            <a:endParaRPr lang="en-US" sz="3200" spc="300" dirty="0" smtClean="0">
              <a:solidFill>
                <a:srgbClr val="000000"/>
              </a:solidFill>
              <a:latin typeface="Avenir Next Regular"/>
              <a:cs typeface="Avenir Next Regular"/>
            </a:endParaRPr>
          </a:p>
        </p:txBody>
      </p:sp>
      <p:sp>
        <p:nvSpPr>
          <p:cNvPr id="23" name="内容占位符 2"/>
          <p:cNvSpPr txBox="1"/>
          <p:nvPr/>
        </p:nvSpPr>
        <p:spPr>
          <a:xfrm>
            <a:off x="323528" y="1124744"/>
            <a:ext cx="8643937" cy="549498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3200"/>
              </a:lnSpc>
              <a:defRPr/>
            </a:pPr>
            <a:r>
              <a:rPr lang="zh-CN" altLang="en-US" sz="2400" b="1" kern="0" dirty="0" smtClean="0">
                <a:latin typeface="+mj-ea"/>
                <a:ea typeface="+mj-ea"/>
              </a:rPr>
              <a:t>要</a:t>
            </a:r>
            <a:r>
              <a:rPr lang="zh-CN" altLang="en-US" sz="2400" b="1" kern="0" dirty="0">
                <a:latin typeface="+mj-ea"/>
                <a:ea typeface="+mj-ea"/>
              </a:rPr>
              <a:t>将健康教育融入整个治疗管理过程</a:t>
            </a:r>
            <a:r>
              <a:rPr lang="zh-CN" altLang="en-US" sz="2400" b="1" kern="0" dirty="0" smtClean="0">
                <a:latin typeface="+mj-ea"/>
                <a:ea typeface="+mj-ea"/>
              </a:rPr>
              <a:t>中</a:t>
            </a:r>
            <a:endParaRPr lang="en-US" altLang="zh-CN" sz="2400" b="1" kern="0" dirty="0" smtClean="0">
              <a:latin typeface="+mj-ea"/>
              <a:ea typeface="+mj-ea"/>
            </a:endParaRPr>
          </a:p>
          <a:p>
            <a:pPr lvl="1">
              <a:lnSpc>
                <a:spcPts val="3200"/>
              </a:lnSpc>
              <a:defRPr/>
            </a:pPr>
            <a:r>
              <a:rPr lang="zh-CN" altLang="en-US" sz="2000" b="1" kern="0" dirty="0" smtClean="0">
                <a:latin typeface="+mj-ea"/>
                <a:ea typeface="+mj-ea"/>
              </a:rPr>
              <a:t>尤其</a:t>
            </a:r>
            <a:r>
              <a:rPr lang="zh-CN" altLang="en-US" sz="2000" b="1" kern="0" dirty="0">
                <a:latin typeface="+mj-ea"/>
                <a:ea typeface="+mj-ea"/>
              </a:rPr>
              <a:t>是在治疗管理的最初阶段</a:t>
            </a:r>
            <a:r>
              <a:rPr lang="zh-CN" altLang="en-US" sz="2000" b="1" kern="0" dirty="0" smtClean="0">
                <a:latin typeface="+mj-ea"/>
                <a:ea typeface="+mj-ea"/>
              </a:rPr>
              <a:t>，必须由医生进行“</a:t>
            </a:r>
            <a:r>
              <a:rPr lang="zh-CN" altLang="en-US" sz="2000" b="1" kern="0" dirty="0" smtClean="0">
                <a:solidFill>
                  <a:srgbClr val="FF0000"/>
                </a:solidFill>
                <a:latin typeface="+mj-ea"/>
                <a:ea typeface="+mj-ea"/>
              </a:rPr>
              <a:t>足额</a:t>
            </a:r>
            <a:r>
              <a:rPr lang="zh-CN" altLang="en-US" sz="2000" b="1" kern="0" dirty="0">
                <a:latin typeface="+mj-ea"/>
              </a:rPr>
              <a:t>”</a:t>
            </a:r>
            <a:r>
              <a:rPr lang="zh-CN" altLang="en-US" sz="2000" b="1" kern="0" dirty="0" smtClean="0">
                <a:latin typeface="+mj-ea"/>
                <a:ea typeface="+mj-ea"/>
              </a:rPr>
              <a:t>的健康教育</a:t>
            </a:r>
            <a:endParaRPr lang="en-US" altLang="zh-CN" sz="2000" b="1" kern="0" dirty="0" smtClean="0">
              <a:latin typeface="+mj-ea"/>
              <a:ea typeface="+mj-ea"/>
            </a:endParaRPr>
          </a:p>
          <a:p>
            <a:pPr lvl="1">
              <a:lnSpc>
                <a:spcPts val="3200"/>
              </a:lnSpc>
              <a:defRPr/>
            </a:pPr>
            <a:r>
              <a:rPr lang="zh-CN" altLang="en-US" sz="2000" b="1" kern="0" dirty="0" smtClean="0">
                <a:latin typeface="+mj-ea"/>
                <a:ea typeface="+mj-ea"/>
              </a:rPr>
              <a:t>日常中</a:t>
            </a:r>
            <a:r>
              <a:rPr lang="zh-CN" altLang="en-US" sz="2000" b="1" kern="0" dirty="0">
                <a:latin typeface="+mj-ea"/>
                <a:ea typeface="+mj-ea"/>
              </a:rPr>
              <a:t>，可以通过发放宣传单或者互联网推</a:t>
            </a:r>
            <a:r>
              <a:rPr lang="zh-CN" altLang="en-US" sz="2000" b="1" kern="0" dirty="0" smtClean="0">
                <a:latin typeface="+mj-ea"/>
                <a:ea typeface="+mj-ea"/>
              </a:rPr>
              <a:t>送健康宣教信息</a:t>
            </a:r>
            <a:endParaRPr lang="en-US" altLang="zh-CN" sz="2000" b="1" kern="0" dirty="0" smtClean="0">
              <a:latin typeface="+mj-ea"/>
              <a:ea typeface="+mj-ea"/>
            </a:endParaRPr>
          </a:p>
          <a:p>
            <a:pPr>
              <a:lnSpc>
                <a:spcPts val="3200"/>
              </a:lnSpc>
              <a:defRPr/>
            </a:pPr>
            <a:r>
              <a:rPr lang="zh-CN" altLang="en-US" sz="2400" b="1" kern="0" dirty="0" smtClean="0">
                <a:latin typeface="+mj-ea"/>
                <a:ea typeface="+mj-ea"/>
              </a:rPr>
              <a:t>对</a:t>
            </a:r>
            <a:r>
              <a:rPr lang="zh-CN" altLang="en-US" sz="2400" b="1" kern="0" dirty="0">
                <a:latin typeface="+mj-ea"/>
                <a:ea typeface="+mj-ea"/>
              </a:rPr>
              <a:t>患者进行人文关怀</a:t>
            </a:r>
            <a:r>
              <a:rPr lang="zh-CN" altLang="en-US" sz="2400" b="1" kern="0" dirty="0" smtClean="0">
                <a:latin typeface="+mj-ea"/>
                <a:ea typeface="+mj-ea"/>
              </a:rPr>
              <a:t>。</a:t>
            </a:r>
            <a:endParaRPr lang="en-US" altLang="zh-CN" sz="2400" b="1" kern="0" dirty="0" smtClean="0">
              <a:latin typeface="+mj-ea"/>
              <a:ea typeface="+mj-ea"/>
            </a:endParaRPr>
          </a:p>
          <a:p>
            <a:pPr lvl="1">
              <a:lnSpc>
                <a:spcPts val="3200"/>
              </a:lnSpc>
              <a:defRPr/>
            </a:pPr>
            <a:r>
              <a:rPr lang="zh-CN" altLang="en-US" sz="2000" b="1" kern="0" dirty="0" smtClean="0">
                <a:latin typeface="+mj-ea"/>
                <a:ea typeface="+mj-ea"/>
              </a:rPr>
              <a:t>基层</a:t>
            </a:r>
            <a:r>
              <a:rPr lang="zh-CN" altLang="en-US" sz="2000" b="1" kern="0" dirty="0">
                <a:latin typeface="+mj-ea"/>
                <a:ea typeface="+mj-ea"/>
              </a:rPr>
              <a:t>医务人员在第一次随访时，要做到与患者面对面</a:t>
            </a:r>
            <a:r>
              <a:rPr lang="zh-CN" altLang="en-US" sz="2000" b="1" kern="0" dirty="0" smtClean="0">
                <a:latin typeface="+mj-ea"/>
                <a:ea typeface="+mj-ea"/>
              </a:rPr>
              <a:t>交流</a:t>
            </a:r>
            <a:endParaRPr lang="en-US" altLang="zh-CN" sz="2000" b="1" kern="0" dirty="0" smtClean="0">
              <a:latin typeface="+mj-ea"/>
              <a:ea typeface="+mj-ea"/>
            </a:endParaRPr>
          </a:p>
          <a:p>
            <a:pPr lvl="1">
              <a:lnSpc>
                <a:spcPts val="3200"/>
              </a:lnSpc>
              <a:defRPr/>
            </a:pPr>
            <a:r>
              <a:rPr lang="zh-CN" altLang="en-US" sz="2000" b="1" kern="0" dirty="0" smtClean="0">
                <a:latin typeface="+mj-ea"/>
                <a:ea typeface="+mj-ea"/>
              </a:rPr>
              <a:t>在</a:t>
            </a:r>
            <a:r>
              <a:rPr lang="en-US" altLang="zh-CN" sz="2000" b="1" kern="0" dirty="0" smtClean="0">
                <a:latin typeface="+mj-ea"/>
                <a:ea typeface="+mj-ea"/>
              </a:rPr>
              <a:t>6</a:t>
            </a:r>
            <a:r>
              <a:rPr lang="zh-CN" altLang="en-US" sz="2000" b="1" kern="0" dirty="0">
                <a:latin typeface="+mj-ea"/>
                <a:ea typeface="+mj-ea"/>
              </a:rPr>
              <a:t>个月或更长的治疗管理期间，要了解患者的心理和情感变化，并进行应答</a:t>
            </a:r>
            <a:r>
              <a:rPr lang="zh-CN" altLang="en-US" sz="2000" b="1" kern="0" dirty="0" smtClean="0">
                <a:latin typeface="+mj-ea"/>
                <a:ea typeface="+mj-ea"/>
              </a:rPr>
              <a:t>。</a:t>
            </a:r>
            <a:endParaRPr lang="en-US" altLang="zh-CN" sz="2000" b="1" kern="0" dirty="0" smtClean="0">
              <a:latin typeface="+mj-ea"/>
              <a:ea typeface="+mj-ea"/>
            </a:endParaRPr>
          </a:p>
          <a:p>
            <a:pPr lvl="1">
              <a:lnSpc>
                <a:spcPts val="3200"/>
              </a:lnSpc>
              <a:defRPr/>
            </a:pPr>
            <a:r>
              <a:rPr lang="zh-CN" altLang="en-US" sz="2000" b="1" kern="0" dirty="0" smtClean="0">
                <a:latin typeface="+mj-ea"/>
                <a:ea typeface="+mj-ea"/>
              </a:rPr>
              <a:t>对于</a:t>
            </a:r>
            <a:r>
              <a:rPr lang="zh-CN" altLang="en-US" sz="2000" b="1" kern="0" dirty="0">
                <a:latin typeface="+mj-ea"/>
                <a:ea typeface="+mj-ea"/>
              </a:rPr>
              <a:t>贫困或特殊患者，可给予必要的物质支持，如</a:t>
            </a:r>
            <a:r>
              <a:rPr lang="zh-CN" altLang="en-US" sz="2000" b="1" kern="0" dirty="0" smtClean="0">
                <a:latin typeface="+mj-ea"/>
                <a:ea typeface="+mj-ea"/>
              </a:rPr>
              <a:t>营养交通补助</a:t>
            </a:r>
            <a:endParaRPr lang="en-US" altLang="zh-CN" sz="2000" b="1" kern="0" dirty="0" smtClean="0">
              <a:latin typeface="+mj-ea"/>
              <a:ea typeface="+mj-ea"/>
            </a:endParaRPr>
          </a:p>
          <a:p>
            <a:pPr>
              <a:lnSpc>
                <a:spcPts val="3200"/>
              </a:lnSpc>
              <a:defRPr/>
            </a:pPr>
            <a:r>
              <a:rPr lang="zh-CN" altLang="en-US" sz="2400" b="1" kern="0" dirty="0" smtClean="0">
                <a:latin typeface="+mj-ea"/>
                <a:ea typeface="+mj-ea"/>
              </a:rPr>
              <a:t>让</a:t>
            </a:r>
            <a:r>
              <a:rPr lang="zh-CN" altLang="en-US" sz="2400" b="1" kern="0" dirty="0">
                <a:latin typeface="+mj-ea"/>
                <a:ea typeface="+mj-ea"/>
              </a:rPr>
              <a:t>患者明确自己的责任和</a:t>
            </a:r>
            <a:r>
              <a:rPr lang="zh-CN" altLang="en-US" sz="2400" b="1" kern="0" dirty="0" smtClean="0">
                <a:latin typeface="+mj-ea"/>
                <a:ea typeface="+mj-ea"/>
              </a:rPr>
              <a:t>义务</a:t>
            </a:r>
            <a:endParaRPr lang="en-US" altLang="zh-CN" sz="2400" b="1" kern="0" dirty="0" smtClean="0">
              <a:latin typeface="+mj-ea"/>
              <a:ea typeface="+mj-ea"/>
            </a:endParaRPr>
          </a:p>
          <a:p>
            <a:pPr lvl="1">
              <a:lnSpc>
                <a:spcPts val="3200"/>
              </a:lnSpc>
              <a:defRPr/>
            </a:pPr>
            <a:r>
              <a:rPr lang="zh-CN" altLang="en-US" sz="2000" b="1" kern="0" dirty="0" smtClean="0">
                <a:latin typeface="+mj-ea"/>
                <a:ea typeface="+mj-ea"/>
              </a:rPr>
              <a:t>要</a:t>
            </a:r>
            <a:r>
              <a:rPr lang="zh-CN" altLang="en-US" sz="2000" b="1" kern="0" dirty="0">
                <a:latin typeface="+mj-ea"/>
                <a:ea typeface="+mj-ea"/>
              </a:rPr>
              <a:t>养成不随地吐痰的习惯，以防造成</a:t>
            </a:r>
            <a:r>
              <a:rPr lang="zh-CN" altLang="en-US" sz="2000" b="1" kern="0" dirty="0" smtClean="0">
                <a:latin typeface="+mj-ea"/>
                <a:ea typeface="+mj-ea"/>
              </a:rPr>
              <a:t>传播</a:t>
            </a:r>
            <a:endParaRPr lang="en-US" altLang="zh-CN" sz="2000" b="1" kern="0" dirty="0" smtClean="0">
              <a:latin typeface="+mj-ea"/>
              <a:ea typeface="+mj-ea"/>
            </a:endParaRPr>
          </a:p>
          <a:p>
            <a:pPr lvl="1">
              <a:lnSpc>
                <a:spcPts val="3200"/>
              </a:lnSpc>
              <a:defRPr/>
            </a:pPr>
            <a:r>
              <a:rPr lang="zh-CN" altLang="en-US" sz="2000" b="1" kern="0" dirty="0" smtClean="0">
                <a:latin typeface="+mj-ea"/>
                <a:ea typeface="+mj-ea"/>
              </a:rPr>
              <a:t>要</a:t>
            </a:r>
            <a:r>
              <a:rPr lang="zh-CN" altLang="en-US" sz="2000" b="1" kern="0" dirty="0">
                <a:latin typeface="+mj-ea"/>
                <a:ea typeface="+mj-ea"/>
              </a:rPr>
              <a:t>克服各种困难，配合治疗、规律</a:t>
            </a:r>
            <a:r>
              <a:rPr lang="zh-CN" altLang="en-US" sz="2000" b="1" kern="0" dirty="0" smtClean="0">
                <a:latin typeface="+mj-ea"/>
                <a:ea typeface="+mj-ea"/>
              </a:rPr>
              <a:t>服药</a:t>
            </a:r>
            <a:endParaRPr lang="en-US" altLang="zh-CN" sz="1600" b="1" kern="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8607425" cy="680508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zh-CN" altLang="en-US" sz="3200" dirty="0" smtClean="0">
                <a:solidFill>
                  <a:srgbClr val="000000"/>
                </a:solidFill>
              </a:rPr>
              <a:t>重点管理特殊患者</a:t>
            </a:r>
            <a:endParaRPr lang="en-US" sz="3200" spc="300" dirty="0" smtClean="0">
              <a:solidFill>
                <a:srgbClr val="000000"/>
              </a:solidFill>
              <a:latin typeface="Avenir Next Regular"/>
              <a:cs typeface="Avenir Next Regular"/>
            </a:endParaRPr>
          </a:p>
        </p:txBody>
      </p:sp>
      <p:sp>
        <p:nvSpPr>
          <p:cNvPr id="23" name="内容占位符 2"/>
          <p:cNvSpPr txBox="1"/>
          <p:nvPr/>
        </p:nvSpPr>
        <p:spPr>
          <a:xfrm>
            <a:off x="323528" y="1124744"/>
            <a:ext cx="8643937" cy="549498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b="1" kern="0" dirty="0">
                <a:latin typeface="+mj-ea"/>
                <a:ea typeface="+mj-ea"/>
              </a:rPr>
              <a:t>耐多药</a:t>
            </a:r>
            <a:r>
              <a:rPr lang="zh-CN" altLang="en-US" sz="2400" b="1" kern="0" dirty="0" smtClean="0">
                <a:latin typeface="+mj-ea"/>
                <a:ea typeface="+mj-ea"/>
              </a:rPr>
              <a:t>患者</a:t>
            </a:r>
            <a:endParaRPr lang="en-US" altLang="zh-CN" sz="2400" b="1" kern="0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  <a:defRPr/>
            </a:pPr>
            <a:r>
              <a:rPr lang="zh-CN" altLang="en-US" sz="2000" b="1" kern="0" dirty="0">
                <a:latin typeface="+mj-ea"/>
                <a:ea typeface="+mj-ea"/>
              </a:rPr>
              <a:t>在治疗强化期</a:t>
            </a:r>
            <a:r>
              <a:rPr lang="zh-CN" altLang="en-US" sz="2000" b="1" kern="0" dirty="0" smtClean="0">
                <a:latin typeface="+mj-ea"/>
                <a:ea typeface="+mj-ea"/>
              </a:rPr>
              <a:t>，因需要</a:t>
            </a:r>
            <a:r>
              <a:rPr lang="zh-CN" altLang="en-US" sz="2000" b="1" kern="0" dirty="0">
                <a:latin typeface="+mj-ea"/>
                <a:ea typeface="+mj-ea"/>
              </a:rPr>
              <a:t>注射抗结核药品</a:t>
            </a:r>
            <a:r>
              <a:rPr lang="zh-CN" altLang="en-US" sz="2000" b="1" kern="0" dirty="0" smtClean="0">
                <a:latin typeface="+mj-ea"/>
                <a:ea typeface="+mj-ea"/>
              </a:rPr>
              <a:t>，必须</a:t>
            </a:r>
            <a:r>
              <a:rPr lang="zh-CN" altLang="en-US" sz="2000" b="1" kern="0" dirty="0">
                <a:latin typeface="+mj-ea"/>
                <a:ea typeface="+mj-ea"/>
              </a:rPr>
              <a:t>要有资质的专业医护人员开展治疗</a:t>
            </a:r>
            <a:r>
              <a:rPr lang="zh-CN" altLang="en-US" sz="2000" b="1" kern="0" dirty="0" smtClean="0">
                <a:latin typeface="+mj-ea"/>
                <a:ea typeface="+mj-ea"/>
              </a:rPr>
              <a:t>管理</a:t>
            </a:r>
            <a:endParaRPr lang="en-US" altLang="zh-CN" sz="2000" b="1" kern="0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  <a:defRPr/>
            </a:pPr>
            <a:r>
              <a:rPr lang="zh-CN" altLang="en-US" sz="2000" b="1" kern="0" dirty="0" smtClean="0">
                <a:latin typeface="+mj-ea"/>
                <a:ea typeface="+mj-ea"/>
              </a:rPr>
              <a:t>在继续期，或者患者完全采用口服药品进行抗结核药物治疗，则可选择适宜的管理方式</a:t>
            </a:r>
            <a:endParaRPr lang="en-US" altLang="zh-CN" sz="2000" b="1" kern="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kern="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 dirty="0" smtClean="0">
                <a:latin typeface="+mj-ea"/>
                <a:ea typeface="+mj-ea"/>
              </a:rPr>
              <a:t>羁押</a:t>
            </a:r>
            <a:r>
              <a:rPr lang="zh-CN" altLang="en-US" sz="2400" b="1" kern="0" dirty="0">
                <a:latin typeface="+mj-ea"/>
                <a:ea typeface="+mj-ea"/>
              </a:rPr>
              <a:t>人群、吸毒者，或者有精神疾病的肺结核</a:t>
            </a:r>
            <a:r>
              <a:rPr lang="zh-CN" altLang="en-US" sz="2400" b="1" kern="0" dirty="0" smtClean="0">
                <a:latin typeface="+mj-ea"/>
                <a:ea typeface="+mj-ea"/>
              </a:rPr>
              <a:t>患者</a:t>
            </a:r>
            <a:endParaRPr lang="en-US" altLang="zh-CN" sz="2400" b="1" kern="0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  <a:defRPr/>
            </a:pPr>
            <a:r>
              <a:rPr lang="zh-CN" altLang="en-US" sz="2000" b="1" kern="0" dirty="0" smtClean="0">
                <a:latin typeface="+mj-ea"/>
                <a:ea typeface="+mj-ea"/>
              </a:rPr>
              <a:t>要采用</a:t>
            </a:r>
            <a:r>
              <a:rPr lang="zh-CN" altLang="en-US" sz="2000" b="1" kern="0" dirty="0">
                <a:latin typeface="+mj-ea"/>
                <a:ea typeface="+mj-ea"/>
              </a:rPr>
              <a:t>医务人员和（或）监管者以</a:t>
            </a:r>
            <a:r>
              <a:rPr lang="en-US" altLang="zh-CN" sz="2000" b="1" kern="0" dirty="0">
                <a:latin typeface="+mj-ea"/>
                <a:ea typeface="+mj-ea"/>
              </a:rPr>
              <a:t>DOT</a:t>
            </a:r>
            <a:r>
              <a:rPr lang="zh-CN" altLang="en-US" sz="2000" b="1" kern="0" dirty="0">
                <a:latin typeface="+mj-ea"/>
                <a:ea typeface="+mj-ea"/>
              </a:rPr>
              <a:t>的方式进行治疗</a:t>
            </a:r>
            <a:r>
              <a:rPr lang="zh-CN" altLang="en-US" sz="2000" b="1" kern="0" dirty="0" smtClean="0">
                <a:latin typeface="+mj-ea"/>
                <a:ea typeface="+mj-ea"/>
              </a:rPr>
              <a:t>管理</a:t>
            </a:r>
            <a:endParaRPr lang="en-US" altLang="zh-CN" sz="1200" b="1" kern="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4"/>
          <p:cNvSpPr txBox="1">
            <a:spLocks noChangeArrowheads="1"/>
          </p:cNvSpPr>
          <p:nvPr/>
        </p:nvSpPr>
        <p:spPr bwMode="auto">
          <a:xfrm>
            <a:off x="35351" y="2564904"/>
            <a:ext cx="70564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9600" b="1" i="1" dirty="0">
                <a:solidFill>
                  <a:schemeClr val="accent6"/>
                </a:solidFill>
                <a:ea typeface="华文行楷" pitchFamily="2" charset="-122"/>
              </a:rPr>
              <a:t> 谢 谢</a:t>
            </a:r>
            <a:endParaRPr lang="zh-CN" altLang="en-US" sz="9600" b="1" i="1" dirty="0">
              <a:solidFill>
                <a:schemeClr val="accent6"/>
              </a:solidFill>
              <a:ea typeface="华文行楷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672" y="0"/>
            <a:ext cx="8229600" cy="935037"/>
          </a:xfrm>
        </p:spPr>
        <p:txBody>
          <a:bodyPr/>
          <a:lstStyle/>
          <a:p>
            <a:r>
              <a:rPr lang="en-US" altLang="zh-CN" sz="3200" dirty="0" smtClean="0"/>
              <a:t>WHO</a:t>
            </a:r>
            <a:r>
              <a:rPr lang="zh-CN" altLang="en-US" sz="3200" dirty="0" smtClean="0"/>
              <a:t>推荐的</a:t>
            </a:r>
            <a:r>
              <a:rPr lang="en-US" altLang="zh-CN" sz="3200" dirty="0" smtClean="0"/>
              <a:t>TB</a:t>
            </a:r>
            <a:r>
              <a:rPr lang="zh-CN" altLang="en-US" sz="3200" dirty="0" smtClean="0"/>
              <a:t>患者治疗管理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992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b="1" dirty="0" smtClean="0">
                <a:latin typeface="+mn-ea"/>
              </a:rPr>
              <a:t>以患者为中心</a:t>
            </a:r>
            <a:r>
              <a:rPr lang="zh-CN" altLang="en-US" b="1" dirty="0" smtClean="0">
                <a:latin typeface="+mn-ea"/>
              </a:rPr>
              <a:t>支持治疗</a:t>
            </a:r>
            <a:r>
              <a:rPr lang="en-US" altLang="zh-CN" b="1" dirty="0" smtClean="0">
                <a:latin typeface="+mn-ea"/>
              </a:rPr>
              <a:t>-WHO</a:t>
            </a:r>
            <a:r>
              <a:rPr lang="zh-CN" altLang="en-US" b="1" dirty="0" smtClean="0">
                <a:latin typeface="+mn-ea"/>
              </a:rPr>
              <a:t>针对敏感患者</a:t>
            </a:r>
            <a:endParaRPr lang="en-US" altLang="zh-CN" b="1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推荐</a:t>
            </a:r>
            <a:r>
              <a:rPr lang="zh-CN" altLang="zh-CN" b="1" u="sng" dirty="0" smtClean="0">
                <a:latin typeface="+mn-ea"/>
              </a:rPr>
              <a:t>社区或居家</a:t>
            </a:r>
            <a:r>
              <a:rPr lang="zh-CN" altLang="zh-CN" b="1" dirty="0" smtClean="0">
                <a:latin typeface="+mn-ea"/>
              </a:rPr>
              <a:t>直接面视下督导化疗</a:t>
            </a:r>
            <a:endParaRPr lang="en-US" altLang="zh-CN" b="1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督导人员为</a:t>
            </a:r>
            <a:r>
              <a:rPr lang="zh-CN" altLang="zh-CN" b="1" dirty="0" smtClean="0">
                <a:latin typeface="+mn-ea"/>
              </a:rPr>
              <a:t>接受过培训的人员或医务人员</a:t>
            </a:r>
            <a:endParaRPr lang="en-US" altLang="zh-CN" b="1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b="1" dirty="0" smtClean="0">
                <a:latin typeface="+mn-ea"/>
              </a:rPr>
              <a:t>提高依从性的干预服务包：</a:t>
            </a:r>
            <a:r>
              <a:rPr lang="zh-CN" altLang="zh-CN" b="1" dirty="0" smtClean="0">
                <a:latin typeface="+mn-ea"/>
              </a:rPr>
              <a:t>情感和物质</a:t>
            </a:r>
            <a:r>
              <a:rPr lang="zh-CN" altLang="en-US" b="1" dirty="0" smtClean="0">
                <a:latin typeface="+mn-ea"/>
              </a:rPr>
              <a:t>激励、访视、健康数字信息交流、电子药盒、健康教育等</a:t>
            </a:r>
            <a:endParaRPr lang="en-US" altLang="zh-CN" b="1" dirty="0" smtClean="0">
              <a:latin typeface="+mn-ea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2000" b="1" i="1" dirty="0" smtClean="0">
                <a:solidFill>
                  <a:srgbClr val="FF0000"/>
                </a:solidFill>
                <a:latin typeface="+mn-ea"/>
              </a:rPr>
              <a:t>来源于：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+mn-ea"/>
              </a:rPr>
              <a:t>WHO</a:t>
            </a:r>
            <a:r>
              <a:rPr lang="zh-CN" altLang="en-US" sz="2000" b="1" i="1" dirty="0" smtClean="0">
                <a:solidFill>
                  <a:srgbClr val="FF0000"/>
                </a:solidFill>
                <a:latin typeface="+mn-ea"/>
              </a:rPr>
              <a:t>指南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+mn-ea"/>
              </a:rPr>
              <a:t>《Guidelines for treatment of drug-susceptible tuberculosis and patient care</a:t>
            </a:r>
            <a:r>
              <a:rPr lang="zh-CN" altLang="en-US" sz="2000" b="1" i="1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+mn-ea"/>
              </a:rPr>
              <a:t>2017 update</a:t>
            </a:r>
            <a:r>
              <a:rPr lang="zh-CN" altLang="en-US" sz="2000" b="1" i="1" dirty="0" smtClean="0">
                <a:solidFill>
                  <a:srgbClr val="FF0000"/>
                </a:solidFill>
                <a:latin typeface="+mn-ea"/>
              </a:rPr>
              <a:t>）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+mn-ea"/>
              </a:rPr>
              <a:t>》</a:t>
            </a:r>
            <a:endParaRPr lang="zh-CN" altLang="en-US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6826C-9701-417F-A2D7-CBD17EDAD43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736" y="1484784"/>
            <a:ext cx="8229600" cy="4752528"/>
          </a:xfrm>
        </p:spPr>
        <p:txBody>
          <a:bodyPr/>
          <a:lstStyle/>
          <a:p>
            <a:pPr>
              <a:lnSpc>
                <a:spcPct val="160000"/>
              </a:lnSpc>
              <a:buFontTx/>
              <a:buNone/>
            </a:pPr>
            <a:r>
              <a:rPr lang="zh-CN" altLang="en-US" sz="2400" b="1" dirty="0" smtClean="0">
                <a:solidFill>
                  <a:schemeClr val="accent2"/>
                </a:solidFill>
                <a:latin typeface="楷体_GB2312" panose="02010609030101010101" pitchFamily="49" charset="-122"/>
              </a:rPr>
              <a:t>具体内容</a:t>
            </a:r>
            <a:r>
              <a:rPr lang="en-US" altLang="zh-CN" sz="2400" b="1" dirty="0" smtClean="0">
                <a:solidFill>
                  <a:schemeClr val="accent2"/>
                </a:solidFill>
                <a:latin typeface="楷体_GB2312" panose="0201060903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accent2"/>
                </a:solidFill>
                <a:latin typeface="楷体_GB2312" panose="02010609030101010101" pitchFamily="49" charset="-122"/>
              </a:rPr>
              <a:t>新版“规范”</a:t>
            </a:r>
            <a:endParaRPr lang="zh-CN" altLang="en-US" sz="2400" b="1" dirty="0" smtClean="0">
              <a:solidFill>
                <a:schemeClr val="accent2"/>
              </a:solidFill>
              <a:latin typeface="楷体_GB2312" panose="0201060903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督促</a:t>
            </a:r>
            <a:r>
              <a:rPr lang="zh-CN" altLang="en-US" sz="2000" b="1" dirty="0">
                <a:latin typeface="楷体_GB2312" panose="02010609030101010101" pitchFamily="49" charset="-122"/>
              </a:rPr>
              <a:t>患者按时服用抗结核药品，确保患者做到全疗程规律服药。</a:t>
            </a:r>
            <a:endParaRPr lang="zh-CN" altLang="en-US" sz="2000" b="1" dirty="0">
              <a:latin typeface="楷体_GB2312" panose="0201060903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观察</a:t>
            </a:r>
            <a:r>
              <a:rPr lang="zh-CN" altLang="en-US" sz="2000" b="1" dirty="0">
                <a:latin typeface="楷体_GB2312" panose="02010609030101010101" pitchFamily="49" charset="-122"/>
              </a:rPr>
              <a:t>患者用药后有无不良反应，对有不良反应者及时采取措施，最大限度地保证患者完成规定的疗程。</a:t>
            </a:r>
            <a:endParaRPr lang="zh-CN" altLang="en-US" sz="2000" b="1" dirty="0">
              <a:latin typeface="楷体_GB2312" panose="0201060903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督促</a:t>
            </a:r>
            <a:r>
              <a:rPr lang="zh-CN" altLang="en-US" sz="2000" b="1" dirty="0">
                <a:latin typeface="楷体_GB2312" panose="02010609030101010101" pitchFamily="49" charset="-122"/>
              </a:rPr>
              <a:t>患者定期复诊，掌握其痰菌变化情况，并做好记录。</a:t>
            </a:r>
            <a:endParaRPr lang="zh-CN" altLang="en-US" sz="2000" b="1" dirty="0">
              <a:latin typeface="楷体_GB2312" panose="0201060903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1" dirty="0" smtClean="0">
                <a:latin typeface="楷体_GB2312" panose="02010609030101010101" pitchFamily="49" charset="-122"/>
              </a:rPr>
              <a:t>对</a:t>
            </a:r>
            <a:r>
              <a:rPr lang="zh-CN" altLang="en-US" sz="2000" b="1" dirty="0">
                <a:latin typeface="楷体_GB2312" panose="02010609030101010101" pitchFamily="49" charset="-122"/>
              </a:rPr>
              <a:t>患者及其家属进行结核病防治知识的健康教育，提高患者的治疗依从性及家属督促服药的</a:t>
            </a:r>
            <a:r>
              <a:rPr lang="zh-CN" altLang="en-US" sz="2000" b="1" dirty="0" smtClean="0">
                <a:latin typeface="楷体_GB2312" panose="02010609030101010101" pitchFamily="49" charset="-122"/>
              </a:rPr>
              <a:t>责任心</a:t>
            </a:r>
            <a:endParaRPr lang="zh-CN" altLang="en-US" sz="2000" b="1" dirty="0" smtClean="0">
              <a:latin typeface="楷体_GB2312" panose="02010609030101010101" pitchFamily="49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27584" y="44624"/>
            <a:ext cx="82296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9pPr>
          </a:lstStyle>
          <a:p>
            <a:r>
              <a:rPr lang="zh-CN" altLang="en-US" sz="3200" kern="0" dirty="0" smtClean="0"/>
              <a:t>我国治疗管理内容</a:t>
            </a:r>
            <a:endParaRPr lang="zh-CN" altLang="en-US" sz="32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21090" y="161180"/>
            <a:ext cx="8229600" cy="935037"/>
          </a:xfrm>
        </p:spPr>
        <p:txBody>
          <a:bodyPr/>
          <a:lstStyle/>
          <a:p>
            <a:r>
              <a:rPr lang="zh-CN" altLang="en-US" sz="3200" dirty="0" smtClean="0"/>
              <a:t>治疗管理方式</a:t>
            </a:r>
            <a:endParaRPr lang="zh-CN" altLang="en-US" sz="3200" dirty="0" smtClean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01053"/>
            <a:ext cx="8977808" cy="5472608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zh-CN" altLang="en-US" sz="2800" b="1" dirty="0" smtClean="0"/>
              <a:t>非</a:t>
            </a:r>
            <a:r>
              <a:rPr lang="zh-CN" altLang="en-US" sz="2800" b="1" dirty="0"/>
              <a:t>住院</a:t>
            </a:r>
            <a:r>
              <a:rPr lang="zh-CN" altLang="en-US" sz="2800" b="1" dirty="0" smtClean="0"/>
              <a:t>治疗</a:t>
            </a:r>
            <a:r>
              <a:rPr lang="en-US" altLang="zh-CN" sz="2800" b="1" dirty="0" smtClean="0"/>
              <a:t>/</a:t>
            </a:r>
            <a:r>
              <a:rPr lang="zh-CN" altLang="en-US" sz="2800" b="1" dirty="0" smtClean="0"/>
              <a:t>门诊治疗</a:t>
            </a:r>
            <a:endParaRPr lang="en-US" altLang="zh-CN" sz="2800" b="1" dirty="0"/>
          </a:p>
          <a:p>
            <a:pPr lvl="1">
              <a:lnSpc>
                <a:spcPct val="160000"/>
              </a:lnSpc>
            </a:pPr>
            <a:r>
              <a:rPr lang="zh-CN" altLang="en-US" sz="2400" b="1" dirty="0">
                <a:solidFill>
                  <a:schemeClr val="accent2"/>
                </a:solidFill>
              </a:rPr>
              <a:t>医务人员管理</a:t>
            </a:r>
            <a:endParaRPr lang="zh-CN" altLang="en-US" sz="2400" b="1" dirty="0">
              <a:solidFill>
                <a:schemeClr val="accent2"/>
              </a:solidFill>
            </a:endParaRPr>
          </a:p>
          <a:p>
            <a:pPr lvl="1">
              <a:lnSpc>
                <a:spcPct val="160000"/>
              </a:lnSpc>
            </a:pPr>
            <a:r>
              <a:rPr lang="zh-CN" altLang="en-US" sz="2400" b="1" dirty="0" smtClean="0">
                <a:solidFill>
                  <a:schemeClr val="accent2"/>
                </a:solidFill>
              </a:rPr>
              <a:t>家庭</a:t>
            </a:r>
            <a:r>
              <a:rPr lang="zh-CN" altLang="en-US" sz="2400" b="1" dirty="0">
                <a:solidFill>
                  <a:schemeClr val="accent2"/>
                </a:solidFill>
              </a:rPr>
              <a:t>成员管理</a:t>
            </a:r>
            <a:endParaRPr lang="zh-CN" altLang="en-US" sz="2400" b="1" dirty="0">
              <a:solidFill>
                <a:schemeClr val="accent2"/>
              </a:solidFill>
            </a:endParaRPr>
          </a:p>
          <a:p>
            <a:pPr lvl="1">
              <a:lnSpc>
                <a:spcPct val="160000"/>
              </a:lnSpc>
            </a:pPr>
            <a:r>
              <a:rPr lang="zh-CN" altLang="en-US" sz="2400" b="1" dirty="0">
                <a:solidFill>
                  <a:schemeClr val="accent2"/>
                </a:solidFill>
              </a:rPr>
              <a:t>志愿者</a:t>
            </a:r>
            <a:r>
              <a:rPr lang="zh-CN" altLang="en-US" sz="2400" b="1" dirty="0" smtClean="0">
                <a:solidFill>
                  <a:schemeClr val="accent2"/>
                </a:solidFill>
              </a:rPr>
              <a:t>管理</a:t>
            </a:r>
            <a:endParaRPr lang="en-US" altLang="zh-CN" sz="2400" b="1" dirty="0" smtClean="0">
              <a:solidFill>
                <a:schemeClr val="accent2"/>
              </a:solidFill>
            </a:endParaRPr>
          </a:p>
          <a:p>
            <a:pPr lvl="1">
              <a:lnSpc>
                <a:spcPct val="160000"/>
              </a:lnSpc>
            </a:pPr>
            <a:r>
              <a:rPr lang="zh-CN" altLang="en-US" sz="2400" b="1" dirty="0" smtClean="0">
                <a:solidFill>
                  <a:schemeClr val="accent2"/>
                </a:solidFill>
              </a:rPr>
              <a:t>智能</a:t>
            </a:r>
            <a:r>
              <a:rPr lang="zh-CN" altLang="en-US" sz="2400" b="1" dirty="0">
                <a:solidFill>
                  <a:schemeClr val="accent2"/>
                </a:solidFill>
              </a:rPr>
              <a:t>工具辅助</a:t>
            </a:r>
            <a:r>
              <a:rPr lang="zh-CN" altLang="en-US" sz="2400" b="1" dirty="0" smtClean="0">
                <a:solidFill>
                  <a:schemeClr val="accent2"/>
                </a:solidFill>
              </a:rPr>
              <a:t>管理</a:t>
            </a:r>
            <a:endParaRPr lang="en-US" altLang="zh-CN" sz="2400" b="1" dirty="0">
              <a:solidFill>
                <a:schemeClr val="accent2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800" b="1" dirty="0" smtClean="0"/>
              <a:t>住院</a:t>
            </a:r>
            <a:endParaRPr lang="en-US" altLang="zh-CN" sz="2800" b="1" dirty="0" smtClean="0"/>
          </a:p>
          <a:p>
            <a:pPr lvl="1">
              <a:lnSpc>
                <a:spcPct val="160000"/>
              </a:lnSpc>
            </a:pPr>
            <a:r>
              <a:rPr lang="zh-CN" altLang="en-US" sz="2400" b="1" dirty="0">
                <a:solidFill>
                  <a:schemeClr val="accent2"/>
                </a:solidFill>
              </a:rPr>
              <a:t>医务人员</a:t>
            </a:r>
            <a:r>
              <a:rPr lang="zh-CN" altLang="en-US" sz="2400" b="1" dirty="0" smtClean="0">
                <a:solidFill>
                  <a:schemeClr val="accent2"/>
                </a:solidFill>
              </a:rPr>
              <a:t>管理</a:t>
            </a:r>
            <a:endParaRPr lang="en-US" altLang="zh-CN" sz="2800" b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16016" y="1268760"/>
            <a:ext cx="4657328" cy="381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" indent="0">
              <a:lnSpc>
                <a:spcPct val="160000"/>
              </a:lnSpc>
              <a:buNone/>
            </a:pPr>
            <a:r>
              <a:rPr lang="zh-CN" altLang="en-US" sz="2400" b="1" kern="0" dirty="0" smtClean="0">
                <a:solidFill>
                  <a:schemeClr val="accent2"/>
                </a:solidFill>
              </a:rPr>
              <a:t>履行以下职能：</a:t>
            </a:r>
            <a:endParaRPr lang="en-US" altLang="zh-CN" sz="2400" b="1" kern="0" dirty="0" smtClean="0">
              <a:solidFill>
                <a:schemeClr val="accent2"/>
              </a:solidFill>
            </a:endParaRPr>
          </a:p>
          <a:p>
            <a:pPr marL="400050">
              <a:lnSpc>
                <a:spcPct val="160000"/>
              </a:lnSpc>
            </a:pPr>
            <a:r>
              <a:rPr lang="en-US" altLang="zh-CN" sz="2400" b="1" kern="0" dirty="0" smtClean="0">
                <a:solidFill>
                  <a:srgbClr val="FF0000"/>
                </a:solidFill>
              </a:rPr>
              <a:t>DOT</a:t>
            </a:r>
            <a:r>
              <a:rPr lang="zh-CN" altLang="en-US" sz="2400" b="1" kern="0" dirty="0" smtClean="0">
                <a:solidFill>
                  <a:srgbClr val="FF0000"/>
                </a:solidFill>
              </a:rPr>
              <a:t>督导服药</a:t>
            </a:r>
            <a:r>
              <a:rPr lang="en-US" altLang="zh-CN" sz="2400" b="1" kern="0" dirty="0" smtClean="0">
                <a:solidFill>
                  <a:srgbClr val="FF0000"/>
                </a:solidFill>
              </a:rPr>
              <a:t>/</a:t>
            </a:r>
            <a:r>
              <a:rPr lang="zh-CN" altLang="en-US" sz="2400" b="1" kern="0" dirty="0" smtClean="0">
                <a:solidFill>
                  <a:srgbClr val="FF0000"/>
                </a:solidFill>
              </a:rPr>
              <a:t>提醒患者服药</a:t>
            </a:r>
            <a:endParaRPr lang="en-US" altLang="zh-CN" sz="2400" b="1" kern="0" dirty="0" smtClean="0">
              <a:solidFill>
                <a:srgbClr val="FF0000"/>
              </a:solidFill>
            </a:endParaRPr>
          </a:p>
          <a:p>
            <a:pPr marL="400050">
              <a:lnSpc>
                <a:spcPct val="160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</a:rPr>
              <a:t>做好服药记录</a:t>
            </a:r>
            <a:endParaRPr lang="en-US" altLang="zh-CN" sz="2400" b="1" kern="0" dirty="0" smtClean="0">
              <a:solidFill>
                <a:srgbClr val="FF0000"/>
              </a:solidFill>
            </a:endParaRPr>
          </a:p>
          <a:p>
            <a:pPr marL="400050">
              <a:lnSpc>
                <a:spcPct val="160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</a:rPr>
              <a:t>监控不良反应</a:t>
            </a:r>
            <a:endParaRPr lang="en-US" altLang="zh-CN" sz="2400" b="1" kern="0" dirty="0" smtClean="0">
              <a:solidFill>
                <a:srgbClr val="FF0000"/>
              </a:solidFill>
            </a:endParaRPr>
          </a:p>
          <a:p>
            <a:pPr marL="400050">
              <a:lnSpc>
                <a:spcPct val="160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</a:rPr>
              <a:t>健康宣传</a:t>
            </a:r>
            <a:endParaRPr lang="en-US" altLang="zh-CN" sz="2400" b="1" kern="0" dirty="0" smtClean="0">
              <a:solidFill>
                <a:srgbClr val="FF0000"/>
              </a:solidFill>
            </a:endParaRPr>
          </a:p>
          <a:p>
            <a:pPr marL="400050">
              <a:lnSpc>
                <a:spcPct val="160000"/>
              </a:lnSpc>
            </a:pPr>
            <a:r>
              <a:rPr lang="en-US" altLang="zh-CN" sz="2400" b="1" kern="0" dirty="0" smtClean="0">
                <a:solidFill>
                  <a:srgbClr val="FF0000"/>
                </a:solidFill>
              </a:rPr>
              <a:t>…..</a:t>
            </a:r>
            <a:endParaRPr lang="en-US" altLang="zh-CN" sz="2400" b="1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24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4146370" y="5503188"/>
            <a:ext cx="631825" cy="98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30" descr="medi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02460" y="4249018"/>
            <a:ext cx="11318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6338" y="5645585"/>
            <a:ext cx="1061707" cy="67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TextBox 7"/>
          <p:cNvSpPr txBox="1">
            <a:spLocks noChangeArrowheads="1"/>
          </p:cNvSpPr>
          <p:nvPr/>
        </p:nvSpPr>
        <p:spPr bwMode="auto">
          <a:xfrm>
            <a:off x="519294" y="5589240"/>
            <a:ext cx="2208719" cy="5687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86000"/>
              </a:lnSpc>
            </a:pPr>
            <a:r>
              <a:rPr lang="zh-CN" altLang="en-US" b="1" dirty="0" smtClean="0">
                <a:solidFill>
                  <a:srgbClr val="4B4B4B"/>
                </a:solidFill>
                <a:latin typeface="+mn-ea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提醒</a:t>
            </a:r>
            <a:r>
              <a:rPr lang="en-US" altLang="zh-CN" b="1" dirty="0" smtClean="0">
                <a:solidFill>
                  <a:srgbClr val="4B4B4B"/>
                </a:solidFill>
                <a:latin typeface="+mn-ea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/</a:t>
            </a:r>
            <a:r>
              <a:rPr lang="zh-CN" altLang="en-US" b="1" dirty="0" smtClean="0">
                <a:solidFill>
                  <a:srgbClr val="4B4B4B"/>
                </a:solidFill>
                <a:latin typeface="+mn-ea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自我报告系统（电话、手机等）</a:t>
            </a:r>
            <a:endParaRPr lang="en-US" b="1" dirty="0">
              <a:solidFill>
                <a:srgbClr val="4B4B4B"/>
              </a:solidFill>
              <a:latin typeface="+mn-ea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070" name="TextBox 34"/>
          <p:cNvSpPr txBox="1">
            <a:spLocks noChangeArrowheads="1"/>
          </p:cNvSpPr>
          <p:nvPr/>
        </p:nvSpPr>
        <p:spPr bwMode="auto">
          <a:xfrm>
            <a:off x="483247" y="4249018"/>
            <a:ext cx="1979212" cy="330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86000"/>
              </a:lnSpc>
            </a:pPr>
            <a:r>
              <a:rPr lang="zh-CN" altLang="en-US" b="1" dirty="0" smtClean="0">
                <a:solidFill>
                  <a:srgbClr val="4B4B4B"/>
                </a:solidFill>
                <a:latin typeface="+mn-ea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电子药盒</a:t>
            </a:r>
            <a:endParaRPr lang="en-US" b="1" dirty="0">
              <a:solidFill>
                <a:srgbClr val="4B4B4B"/>
              </a:solidFill>
              <a:latin typeface="+mn-ea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5075" name="Picture 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43389" y="3949551"/>
            <a:ext cx="106521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35"/>
          <p:cNvSpPr txBox="1">
            <a:spLocks noChangeArrowheads="1"/>
          </p:cNvSpPr>
          <p:nvPr/>
        </p:nvSpPr>
        <p:spPr bwMode="auto">
          <a:xfrm>
            <a:off x="468495" y="1779656"/>
            <a:ext cx="2044149" cy="330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86000"/>
              </a:lnSpc>
            </a:pPr>
            <a:r>
              <a:rPr lang="zh-CN" altLang="en-US" b="1" dirty="0" smtClean="0">
                <a:solidFill>
                  <a:srgbClr val="4B4B4B"/>
                </a:solidFill>
                <a:latin typeface="+mn-ea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可摄入的感应系统</a:t>
            </a:r>
            <a:endParaRPr lang="en-US" b="1" dirty="0">
              <a:solidFill>
                <a:srgbClr val="4B4B4B"/>
              </a:solidFill>
              <a:latin typeface="+mn-ea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461" y="1446679"/>
            <a:ext cx="1265317" cy="895800"/>
          </a:xfrm>
          <a:prstGeom prst="rect">
            <a:avLst/>
          </a:prstGeom>
        </p:spPr>
      </p:pic>
      <p:sp>
        <p:nvSpPr>
          <p:cNvPr id="26" name="TextBox 34"/>
          <p:cNvSpPr txBox="1">
            <a:spLocks noChangeArrowheads="1"/>
          </p:cNvSpPr>
          <p:nvPr/>
        </p:nvSpPr>
        <p:spPr bwMode="auto">
          <a:xfrm>
            <a:off x="483247" y="2860467"/>
            <a:ext cx="2174354" cy="5687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86000"/>
              </a:lnSpc>
            </a:pPr>
            <a:r>
              <a:rPr lang="zh-CN" altLang="en-US" b="1" dirty="0" smtClean="0">
                <a:solidFill>
                  <a:srgbClr val="4B4B4B"/>
                </a:solidFill>
                <a:latin typeface="+mn-ea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影像监控仪</a:t>
            </a:r>
            <a:endParaRPr lang="en-US" altLang="zh-CN" b="1" dirty="0" smtClean="0">
              <a:solidFill>
                <a:srgbClr val="4B4B4B"/>
              </a:solidFill>
              <a:latin typeface="+mn-ea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86000"/>
              </a:lnSpc>
            </a:pPr>
            <a:r>
              <a:rPr lang="zh-CN" altLang="en-US" b="1" dirty="0" smtClean="0">
                <a:solidFill>
                  <a:srgbClr val="4B4B4B"/>
                </a:solidFill>
                <a:latin typeface="+mn-ea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（视频</a:t>
            </a:r>
            <a:r>
              <a:rPr lang="en-US" altLang="zh-CN" b="1" dirty="0" smtClean="0">
                <a:solidFill>
                  <a:srgbClr val="4B4B4B"/>
                </a:solidFill>
                <a:latin typeface="+mn-ea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/</a:t>
            </a:r>
            <a:r>
              <a:rPr lang="zh-CN" altLang="en-US" b="1" dirty="0" smtClean="0">
                <a:solidFill>
                  <a:srgbClr val="4B4B4B"/>
                </a:solidFill>
                <a:latin typeface="+mn-ea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照片）</a:t>
            </a:r>
            <a:endParaRPr lang="en-US" b="1" dirty="0">
              <a:solidFill>
                <a:srgbClr val="4B4B4B"/>
              </a:solidFill>
              <a:latin typeface="+mn-ea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4850" y="2481550"/>
            <a:ext cx="49520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21238" t="22562" r="21417" b="20589"/>
          <a:stretch>
            <a:fillRect/>
          </a:stretch>
        </p:blipFill>
        <p:spPr bwMode="auto">
          <a:xfrm>
            <a:off x="2953293" y="2794847"/>
            <a:ext cx="1416633" cy="86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5"/>
          <p:cNvCxnSpPr/>
          <p:nvPr/>
        </p:nvCxnSpPr>
        <p:spPr>
          <a:xfrm>
            <a:off x="477250" y="3969534"/>
            <a:ext cx="49520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"/>
          <p:cNvCxnSpPr/>
          <p:nvPr/>
        </p:nvCxnSpPr>
        <p:spPr>
          <a:xfrm>
            <a:off x="477250" y="5301208"/>
            <a:ext cx="49520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8519" r="13333" b="26296"/>
          <a:stretch>
            <a:fillRect/>
          </a:stretch>
        </p:blipFill>
        <p:spPr>
          <a:xfrm>
            <a:off x="4798798" y="4294045"/>
            <a:ext cx="853322" cy="670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8" descr="http://www.infos-mobiles.com/wp-content/uploads/2014/05/SmartPhones-FLE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06566" y="5626716"/>
            <a:ext cx="889570" cy="736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4499992" y="2752070"/>
            <a:ext cx="1104254" cy="92813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104244" y="1139576"/>
          <a:ext cx="3039756" cy="64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939"/>
                <a:gridCol w="759939"/>
                <a:gridCol w="759939"/>
                <a:gridCol w="759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有效性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费用成本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操作难度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接受度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下箭头 4"/>
          <p:cNvSpPr/>
          <p:nvPr/>
        </p:nvSpPr>
        <p:spPr bwMode="auto">
          <a:xfrm>
            <a:off x="7031101" y="2061048"/>
            <a:ext cx="233008" cy="4047787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右箭头 24"/>
          <p:cNvSpPr/>
          <p:nvPr/>
        </p:nvSpPr>
        <p:spPr bwMode="auto">
          <a:xfrm rot="16200000">
            <a:off x="4452006" y="3981042"/>
            <a:ext cx="4047789" cy="20740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86772" y="202276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正向</a:t>
            </a:r>
            <a:endParaRPr lang="zh-CN" altLang="en-US" b="1" dirty="0"/>
          </a:p>
        </p:txBody>
      </p:sp>
      <p:sp>
        <p:nvSpPr>
          <p:cNvPr id="28" name="文本框 27"/>
          <p:cNvSpPr txBox="1"/>
          <p:nvPr/>
        </p:nvSpPr>
        <p:spPr>
          <a:xfrm>
            <a:off x="5796136" y="601199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负向</a:t>
            </a:r>
            <a:endParaRPr lang="zh-CN" altLang="en-US" b="1" dirty="0"/>
          </a:p>
        </p:txBody>
      </p:sp>
      <p:sp>
        <p:nvSpPr>
          <p:cNvPr id="29" name="下箭头 28"/>
          <p:cNvSpPr/>
          <p:nvPr/>
        </p:nvSpPr>
        <p:spPr bwMode="auto">
          <a:xfrm>
            <a:off x="7852428" y="2060848"/>
            <a:ext cx="233008" cy="4047787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下箭头 29"/>
          <p:cNvSpPr/>
          <p:nvPr/>
        </p:nvSpPr>
        <p:spPr bwMode="auto">
          <a:xfrm>
            <a:off x="8587464" y="2060848"/>
            <a:ext cx="233008" cy="4047787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Title 1"/>
          <p:cNvSpPr txBox="1"/>
          <p:nvPr/>
        </p:nvSpPr>
        <p:spPr bwMode="auto">
          <a:xfrm>
            <a:off x="2051720" y="370622"/>
            <a:ext cx="7416824" cy="68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华文楷体" pitchFamily="2" charset="-122"/>
              </a:defRPr>
            </a:lvl9pPr>
          </a:lstStyle>
          <a:p>
            <a:pPr>
              <a:lnSpc>
                <a:spcPts val="3200"/>
              </a:lnSpc>
              <a:defRPr/>
            </a:pPr>
            <a:r>
              <a:rPr lang="zh-CN" altLang="en-US" sz="2800" kern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患者管理：智能化工具（数字化技术）</a:t>
            </a:r>
            <a:endParaRPr lang="en-US" sz="2800" kern="0" spc="3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8607425" cy="680508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zh-CN" altLang="en-US" sz="3200" dirty="0" smtClean="0">
                <a:solidFill>
                  <a:srgbClr val="000000"/>
                </a:solidFill>
              </a:rPr>
              <a:t>选择智能工具</a:t>
            </a:r>
            <a:r>
              <a:rPr lang="zh-CN" altLang="en-US" sz="3200" dirty="0" smtClean="0">
                <a:solidFill>
                  <a:srgbClr val="000000"/>
                </a:solidFill>
              </a:rPr>
              <a:t>功能的若干问题</a:t>
            </a:r>
            <a:endParaRPr lang="en-US" sz="3200" spc="300" dirty="0" smtClean="0">
              <a:solidFill>
                <a:srgbClr val="000000"/>
              </a:solidFill>
              <a:latin typeface="Avenir Next Regular"/>
              <a:cs typeface="Avenir Next Regular"/>
            </a:endParaRPr>
          </a:p>
        </p:txBody>
      </p:sp>
      <p:sp>
        <p:nvSpPr>
          <p:cNvPr id="23" name="内容占位符 2"/>
          <p:cNvSpPr txBox="1"/>
          <p:nvPr/>
        </p:nvSpPr>
        <p:spPr>
          <a:xfrm>
            <a:off x="536575" y="1052736"/>
            <a:ext cx="8302660" cy="561662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+mj-ea"/>
                <a:ea typeface="+mj-ea"/>
              </a:rPr>
              <a:t>新工具的功能：</a:t>
            </a:r>
            <a:endParaRPr lang="en-US" altLang="zh-CN" sz="2400" b="1" kern="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 dirty="0" smtClean="0">
                <a:latin typeface="+mj-ea"/>
                <a:ea typeface="+mj-ea"/>
              </a:rPr>
              <a:t>能否适合不同的治疗方案</a:t>
            </a:r>
            <a:r>
              <a:rPr lang="en-US" altLang="zh-CN" sz="2400" b="1" kern="0" dirty="0" smtClean="0">
                <a:latin typeface="+mj-ea"/>
                <a:ea typeface="+mj-ea"/>
              </a:rPr>
              <a:t>/</a:t>
            </a:r>
            <a:r>
              <a:rPr lang="zh-CN" altLang="en-US" sz="2400" b="1" kern="0" dirty="0" smtClean="0">
                <a:latin typeface="+mj-ea"/>
                <a:ea typeface="+mj-ea"/>
              </a:rPr>
              <a:t>药量？</a:t>
            </a:r>
            <a:endParaRPr lang="en-US" altLang="zh-CN" sz="2400" b="1" kern="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 dirty="0" smtClean="0">
                <a:latin typeface="+mj-ea"/>
                <a:ea typeface="+mj-ea"/>
              </a:rPr>
              <a:t>能否让患者容易理解自己的治疗方案？</a:t>
            </a:r>
            <a:endParaRPr lang="en-US" altLang="zh-CN" sz="2400" b="1" kern="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 dirty="0" smtClean="0">
                <a:latin typeface="+mj-ea"/>
                <a:ea typeface="+mj-ea"/>
              </a:rPr>
              <a:t>能否督促患者（语音或视频提醒）按时服药和复诊？</a:t>
            </a:r>
            <a:endParaRPr lang="en-US" altLang="zh-CN" sz="2400" b="1" kern="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 dirty="0" smtClean="0">
                <a:latin typeface="+mj-ea"/>
                <a:ea typeface="+mj-ea"/>
              </a:rPr>
              <a:t>能否为患者提供信息反馈的平台？</a:t>
            </a:r>
            <a:endParaRPr lang="en-US" altLang="zh-CN" sz="2400" b="1" kern="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 dirty="0" smtClean="0">
                <a:latin typeface="+mj-ea"/>
                <a:ea typeface="+mj-ea"/>
              </a:rPr>
              <a:t>能否记录患者的服药依从性？</a:t>
            </a:r>
            <a:endParaRPr lang="en-US" altLang="zh-CN" sz="2400" b="1" kern="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 dirty="0">
                <a:latin typeface="+mj-ea"/>
                <a:ea typeface="+mj-ea"/>
              </a:rPr>
              <a:t>能否不受患者旅行</a:t>
            </a:r>
            <a:r>
              <a:rPr lang="en-US" altLang="zh-CN" sz="2400" b="1" kern="0" dirty="0">
                <a:latin typeface="+mj-ea"/>
                <a:ea typeface="+mj-ea"/>
              </a:rPr>
              <a:t>/</a:t>
            </a:r>
            <a:r>
              <a:rPr lang="zh-CN" altLang="en-US" sz="2400" b="1" kern="0" dirty="0">
                <a:latin typeface="+mj-ea"/>
                <a:ea typeface="+mj-ea"/>
              </a:rPr>
              <a:t>外出的限制？</a:t>
            </a:r>
            <a:endParaRPr lang="en-US" altLang="zh-CN" sz="2000" b="1" kern="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 dirty="0" smtClean="0">
                <a:latin typeface="+mj-ea"/>
                <a:ea typeface="+mj-ea"/>
              </a:rPr>
              <a:t>对患者</a:t>
            </a:r>
            <a:r>
              <a:rPr lang="zh-CN" altLang="en-US" sz="2400" b="1" kern="0" dirty="0">
                <a:latin typeface="+mj-ea"/>
                <a:ea typeface="+mj-ea"/>
              </a:rPr>
              <a:t>和医务人员</a:t>
            </a:r>
            <a:r>
              <a:rPr lang="zh-CN" altLang="en-US" sz="2400" b="1" kern="0" dirty="0" smtClean="0">
                <a:latin typeface="+mj-ea"/>
                <a:ea typeface="+mj-ea"/>
              </a:rPr>
              <a:t>之间实时</a:t>
            </a:r>
            <a:r>
              <a:rPr lang="zh-CN" altLang="en-US" sz="2400" b="1" kern="0" dirty="0">
                <a:latin typeface="+mj-ea"/>
                <a:ea typeface="+mj-ea"/>
              </a:rPr>
              <a:t>交互</a:t>
            </a:r>
            <a:r>
              <a:rPr lang="zh-CN" altLang="en-US" sz="2400" b="1" kern="0" dirty="0" smtClean="0">
                <a:latin typeface="+mj-ea"/>
                <a:ea typeface="+mj-ea"/>
              </a:rPr>
              <a:t>，要达到何种程度</a:t>
            </a:r>
            <a:r>
              <a:rPr lang="zh-CN" altLang="en-US" sz="2400" b="1" kern="0" dirty="0" smtClean="0">
                <a:latin typeface="+mj-ea"/>
                <a:ea typeface="+mj-ea"/>
              </a:rPr>
              <a:t>？</a:t>
            </a:r>
            <a:endParaRPr lang="en-US" altLang="zh-CN" sz="2400" b="1" kern="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UNIT_TABLE_BEAUTIFY" val="smartTable{e72a1388-465e-4f72-a706-ac160e12e255}"/>
</p:tagLst>
</file>

<file path=ppt/tags/tag3.xml><?xml version="1.0" encoding="utf-8"?>
<p:tagLst xmlns:p="http://schemas.openxmlformats.org/presentationml/2006/main">
  <p:tag name="KSO_WM_UNIT_TABLE_BEAUTIFY" val="smartTable{ceca6634-7305-4f52-a0d9-638849701bc7}"/>
</p:tagLst>
</file>

<file path=ppt/tags/tag4.xml><?xml version="1.0" encoding="utf-8"?>
<p:tagLst xmlns:p="http://schemas.openxmlformats.org/presentationml/2006/main">
  <p:tag name="KSO_WM_UNIT_TABLE_BEAUTIFY" val="smartTable{bf5cad43-2376-4f0c-b4b0-df0ce32772ee}"/>
</p:tagLst>
</file>

<file path=ppt/tags/tag5.xml><?xml version="1.0" encoding="utf-8"?>
<p:tagLst xmlns:p="http://schemas.openxmlformats.org/presentationml/2006/main">
  <p:tag name="KSO_WM_UNIT_TABLE_BEAUTIFY" val="smartTable{d97878e3-7755-4897-a7ac-4f112f44348a}"/>
</p:tagLst>
</file>

<file path=ppt/tags/tag6.xml><?xml version="1.0" encoding="utf-8"?>
<p:tagLst xmlns:p="http://schemas.openxmlformats.org/presentationml/2006/main">
  <p:tag name="KSO_WM_UNIT_TABLE_BEAUTIFY" val="smartTable{dbf879a9-eea8-453c-8cb8-9d63cc6d862e}"/>
</p:tagLst>
</file>

<file path=ppt/tags/tag7.xml><?xml version="1.0" encoding="utf-8"?>
<p:tagLst xmlns:p="http://schemas.openxmlformats.org/presentationml/2006/main">
  <p:tag name="COMMONDATA" val="eyJoZGlkIjoiZjBkMWViZDkyNzEzMDRjYTU3MjQ0YmQ2YmYxNDhiZTEifQ=="/>
</p:tagLst>
</file>

<file path=ppt/theme/theme1.xml><?xml version="1.0" encoding="utf-8"?>
<a:theme xmlns:a="http://schemas.openxmlformats.org/drawingml/2006/main" name="chinaTB">
  <a:themeElements>
    <a:clrScheme name="chinaT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inaTB">
      <a:majorFont>
        <a:latin typeface="Arial"/>
        <a:ea typeface="华文楷体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b="1" dirty="0" smtClean="0">
            <a:solidFill>
              <a:schemeClr val="accent2"/>
            </a:solidFill>
          </a:defRPr>
        </a:defPPr>
      </a:lstStyle>
    </a:txDef>
  </a:objectDefaults>
  <a:extraClrSchemeLst>
    <a:extraClrScheme>
      <a:clrScheme name="chinaT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naT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naT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naT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naT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naT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naT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naT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naT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naT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naT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naT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6696</Words>
  <Application>WPS 演示</Application>
  <PresentationFormat>全屏显示(4:3)</PresentationFormat>
  <Paragraphs>651</Paragraphs>
  <Slides>46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8" baseType="lpstr">
      <vt:lpstr>Arial</vt:lpstr>
      <vt:lpstr>宋体</vt:lpstr>
      <vt:lpstr>Wingdings</vt:lpstr>
      <vt:lpstr>华文隶书</vt:lpstr>
      <vt:lpstr>微软雅黑</vt:lpstr>
      <vt:lpstr>华文楷体</vt:lpstr>
      <vt:lpstr>华文楷体</vt:lpstr>
      <vt:lpstr>Arial Narrow</vt:lpstr>
      <vt:lpstr>Times New Roman</vt:lpstr>
      <vt:lpstr>Calibri</vt:lpstr>
      <vt:lpstr>华文新魏</vt:lpstr>
      <vt:lpstr>Clear Sans Light</vt:lpstr>
      <vt:lpstr>楷体_GB2312</vt:lpstr>
      <vt:lpstr>Arial</vt:lpstr>
      <vt:lpstr>Charter Roman</vt:lpstr>
      <vt:lpstr>Segoe Print</vt:lpstr>
      <vt:lpstr>Avenir Next Regular</vt:lpstr>
      <vt:lpstr>黑体</vt:lpstr>
      <vt:lpstr>Arial Unicode MS</vt:lpstr>
      <vt:lpstr>华文行楷</vt:lpstr>
      <vt:lpstr>华文楷体</vt:lpstr>
      <vt:lpstr>chinaTB</vt:lpstr>
      <vt:lpstr>PowerPoint 演示文稿</vt:lpstr>
      <vt:lpstr>主要内容</vt:lpstr>
      <vt:lpstr>肺结核治疗管理</vt:lpstr>
      <vt:lpstr>PowerPoint 演示文稿</vt:lpstr>
      <vt:lpstr>WHO推荐的TB患者治疗管理</vt:lpstr>
      <vt:lpstr>PowerPoint 演示文稿</vt:lpstr>
      <vt:lpstr>治疗管理方式</vt:lpstr>
      <vt:lpstr>PowerPoint 演示文稿</vt:lpstr>
      <vt:lpstr>选择智能工具功能的若干问题</vt:lpstr>
      <vt:lpstr>如何开展治疗管理工作</vt:lpstr>
      <vt:lpstr>PowerPoint 演示文稿</vt:lpstr>
      <vt:lpstr>管理流程</vt:lpstr>
      <vt:lpstr>管理流程</vt:lpstr>
      <vt:lpstr>PowerPoint 演示文稿</vt:lpstr>
      <vt:lpstr>PowerPoint 演示文稿</vt:lpstr>
      <vt:lpstr>PowerPoint 演示文稿</vt:lpstr>
      <vt:lpstr>肺结核患者第一次入户随访记录表</vt:lpstr>
      <vt:lpstr>肺结核患者第一次入户随访记录表（续）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肺结核患者随访服务记录表</vt:lpstr>
      <vt:lpstr>肺结核患者随访服务记录表（续）</vt:lpstr>
      <vt:lpstr>PowerPoint 演示文稿</vt:lpstr>
      <vt:lpstr>常见问题及答案</vt:lpstr>
      <vt:lpstr>常见问题及答案</vt:lpstr>
      <vt:lpstr>常见问题及答案</vt:lpstr>
      <vt:lpstr>常见问题及答案</vt:lpstr>
      <vt:lpstr>在门诊病案记录</vt:lpstr>
      <vt:lpstr>在门诊病案记录</vt:lpstr>
      <vt:lpstr>在门诊病案记录</vt:lpstr>
      <vt:lpstr>在门诊病案记录</vt:lpstr>
      <vt:lpstr>特殊情况的处理</vt:lpstr>
      <vt:lpstr>特殊情况的处理</vt:lpstr>
      <vt:lpstr>做好患者管理的工作要点</vt:lpstr>
      <vt:lpstr>患者全疗程的无缝管理</vt:lpstr>
      <vt:lpstr>优化患者健康管理服务</vt:lpstr>
      <vt:lpstr>PowerPoint 演示文稿</vt:lpstr>
      <vt:lpstr>PowerPoint 演示文稿</vt:lpstr>
      <vt:lpstr>选择适宜管理方法</vt:lpstr>
      <vt:lpstr>PowerPoint 演示文稿</vt:lpstr>
      <vt:lpstr>注重健康教育与人文关怀</vt:lpstr>
      <vt:lpstr>重点管理特殊患者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</dc:creator>
  <cp:lastModifiedBy>南南啊</cp:lastModifiedBy>
  <cp:revision>484</cp:revision>
  <dcterms:created xsi:type="dcterms:W3CDTF">2113-01-01T00:00:00Z</dcterms:created>
  <dcterms:modified xsi:type="dcterms:W3CDTF">2022-05-07T02:40:51Z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F9AAE6E884384335BD2A1AEDC1939717</vt:lpwstr>
  </property>
  <property fmtid="{D5CDD505-2E9C-101B-9397-08002B2CF9AE}" pid="3" name="KSOProductBuildVer">
    <vt:lpwstr>2052-11.1.0.11636</vt:lpwstr>
  </property>
</Properties>
</file>