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302" r:id="rId4"/>
    <p:sldId id="303" r:id="rId5"/>
    <p:sldId id="304" r:id="rId6"/>
    <p:sldId id="257" r:id="rId7"/>
    <p:sldId id="305" r:id="rId8"/>
    <p:sldId id="341"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324" r:id="rId22"/>
    <p:sldId id="270" r:id="rId23"/>
    <p:sldId id="306" r:id="rId24"/>
    <p:sldId id="307" r:id="rId25"/>
    <p:sldId id="271" r:id="rId26"/>
    <p:sldId id="272" r:id="rId27"/>
    <p:sldId id="276" r:id="rId28"/>
    <p:sldId id="277" r:id="rId29"/>
    <p:sldId id="278" r:id="rId30"/>
    <p:sldId id="279" r:id="rId31"/>
    <p:sldId id="310" r:id="rId32"/>
    <p:sldId id="311" r:id="rId33"/>
    <p:sldId id="319" r:id="rId34"/>
    <p:sldId id="281" r:id="rId35"/>
    <p:sldId id="325" r:id="rId36"/>
    <p:sldId id="282" r:id="rId37"/>
    <p:sldId id="315" r:id="rId38"/>
    <p:sldId id="283" r:id="rId39"/>
    <p:sldId id="316" r:id="rId40"/>
    <p:sldId id="328" r:id="rId41"/>
    <p:sldId id="329" r:id="rId42"/>
    <p:sldId id="317" r:id="rId43"/>
    <p:sldId id="284" r:id="rId44"/>
    <p:sldId id="291" r:id="rId45"/>
    <p:sldId id="342" r:id="rId46"/>
    <p:sldId id="295" r:id="rId47"/>
    <p:sldId id="297" r:id="rId48"/>
    <p:sldId id="292" r:id="rId49"/>
    <p:sldId id="298" r:id="rId50"/>
    <p:sldId id="299" r:id="rId51"/>
    <p:sldId id="293" r:id="rId52"/>
    <p:sldId id="320" r:id="rId53"/>
    <p:sldId id="333" r:id="rId54"/>
    <p:sldId id="334" r:id="rId55"/>
    <p:sldId id="335" r:id="rId56"/>
    <p:sldId id="336" r:id="rId57"/>
    <p:sldId id="338" r:id="rId58"/>
    <p:sldId id="330" r:id="rId59"/>
    <p:sldId id="331" r:id="rId60"/>
    <p:sldId id="332" r:id="rId61"/>
    <p:sldId id="339" r:id="rId62"/>
    <p:sldId id="340" r:id="rId63"/>
    <p:sldId id="321" r:id="rId64"/>
  </p:sldIdLst>
  <p:sldSz cx="9144000" cy="6858000" type="screen4x3"/>
  <p:notesSz cx="6858000" cy="9144000"/>
  <p:custDataLst>
    <p:tags r:id="rId68"/>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84" d="100"/>
          <a:sy n="84" d="100"/>
        </p:scale>
        <p:origin x="-155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8" Type="http://schemas.openxmlformats.org/officeDocument/2006/relationships/tags" Target="tags/tag1.xml"/><Relationship Id="rId67" Type="http://schemas.openxmlformats.org/officeDocument/2006/relationships/tableStyles" Target="tableStyles.xml"/><Relationship Id="rId66" Type="http://schemas.openxmlformats.org/officeDocument/2006/relationships/viewProps" Target="viewProps.xml"/><Relationship Id="rId65" Type="http://schemas.openxmlformats.org/officeDocument/2006/relationships/presProps" Target="presProps.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Rectangle 2"/>
          <p:cNvSpPr>
            <a:spLocks noGrp="1"/>
          </p:cNvSpPr>
          <p:nvPr>
            <p:ph type="ctrTitle"/>
          </p:nvPr>
        </p:nvSpPr>
        <p:spPr>
          <a:xfrm>
            <a:off x="685800" y="1600200"/>
            <a:ext cx="7772400" cy="3048000"/>
          </a:xfrm>
        </p:spPr>
        <p:txBody>
          <a:bodyPr vert="horz" wrap="square" lIns="91440" tIns="45720" rIns="91440" bIns="45720" anchor="ctr" anchorCtr="0"/>
          <a:p>
            <a:pPr eaLnBrk="1" hangingPunct="1">
              <a:buClrTx/>
              <a:buSzTx/>
              <a:buFontTx/>
            </a:pPr>
            <a:r>
              <a:rPr lang="zh-CN" altLang="en-US" b="1" dirty="0"/>
              <a:t>国家基本公共卫生服务规范</a:t>
            </a:r>
            <a:br>
              <a:rPr lang="zh-CN" altLang="en-US" b="1" dirty="0"/>
            </a:br>
            <a:r>
              <a:rPr lang="zh-CN" altLang="en-US" b="1" dirty="0"/>
              <a:t>（第三版）</a:t>
            </a:r>
            <a:endParaRPr lang="zh-CN" alt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Rectangle 2"/>
          <p:cNvSpPr>
            <a:spLocks noGrp="1"/>
          </p:cNvSpPr>
          <p:nvPr>
            <p:ph type="title"/>
          </p:nvPr>
        </p:nvSpPr>
        <p:spPr/>
        <p:txBody>
          <a:bodyPr vert="horz" wrap="square" lIns="91440" tIns="45720" rIns="91440" bIns="45720" anchor="ctr" anchorCtr="0"/>
          <a:p>
            <a:pPr eaLnBrk="1" hangingPunct="1"/>
            <a:r>
              <a:rPr lang="en-US" altLang="zh-CN" b="1" dirty="0"/>
              <a:t>1</a:t>
            </a:r>
            <a:r>
              <a:rPr lang="zh-CN" altLang="en-US" b="1" dirty="0"/>
              <a:t>、精神分裂症表现</a:t>
            </a:r>
            <a:endParaRPr lang="zh-CN" altLang="en-US" b="1" dirty="0"/>
          </a:p>
        </p:txBody>
      </p:sp>
      <p:sp>
        <p:nvSpPr>
          <p:cNvPr id="11267" name="Rectangle 3"/>
          <p:cNvSpPr>
            <a:spLocks noGrp="1"/>
          </p:cNvSpPr>
          <p:nvPr>
            <p:ph idx="1"/>
          </p:nvPr>
        </p:nvSpPr>
        <p:spPr/>
        <p:txBody>
          <a:bodyPr vert="horz" wrap="square" lIns="91440" tIns="45720" rIns="91440" bIns="45720" anchor="t" anchorCtr="0"/>
          <a:p>
            <a:pPr eaLnBrk="1" hangingPunct="1"/>
            <a:r>
              <a:rPr lang="zh-CN" altLang="en-US" b="1" dirty="0"/>
              <a:t>（</a:t>
            </a:r>
            <a:r>
              <a:rPr lang="en-US" altLang="zh-CN" b="1" dirty="0"/>
              <a:t>2</a:t>
            </a:r>
            <a:r>
              <a:rPr lang="zh-CN" altLang="en-US" b="1" dirty="0"/>
              <a:t>）思维障碍：</a:t>
            </a:r>
            <a:endParaRPr lang="zh-CN" altLang="en-US" b="1" dirty="0"/>
          </a:p>
          <a:p>
            <a:pPr eaLnBrk="1" hangingPunct="1"/>
            <a:r>
              <a:rPr lang="zh-CN" altLang="en-US" b="1" dirty="0"/>
              <a:t>是精神分裂症的核心症状，主要包括：</a:t>
            </a:r>
            <a:endParaRPr lang="zh-CN" altLang="en-US" b="1" dirty="0"/>
          </a:p>
          <a:p>
            <a:pPr eaLnBrk="1" hangingPunct="1"/>
            <a:endParaRPr lang="zh-CN" altLang="en-US" b="1" dirty="0"/>
          </a:p>
          <a:p>
            <a:pPr eaLnBrk="1" hangingPunct="1"/>
            <a:r>
              <a:rPr lang="en-US" altLang="zh-CN" b="1" dirty="0"/>
              <a:t>1</a:t>
            </a:r>
            <a:r>
              <a:rPr lang="zh-CN" altLang="en-US" b="1" dirty="0"/>
              <a:t>）思维形式障碍：</a:t>
            </a:r>
            <a:endParaRPr lang="zh-CN" altLang="en-US" b="1" dirty="0"/>
          </a:p>
          <a:p>
            <a:pPr eaLnBrk="1" hangingPunct="1"/>
            <a:r>
              <a:rPr lang="zh-CN" altLang="en-US" b="1" dirty="0">
                <a:solidFill>
                  <a:srgbClr val="FF0000"/>
                </a:solidFill>
              </a:rPr>
              <a:t>思维贫乏</a:t>
            </a:r>
            <a:r>
              <a:rPr lang="zh-CN" altLang="en-US" b="1" dirty="0"/>
              <a:t>：联想量少。表现为沉默少语，言语单调空洞，自感“脑子空虚”，回答简单“不知道”、“不清楚”、“什么也没想”。</a:t>
            </a:r>
            <a:endParaRPr lang="zh-CN" alt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2"/>
          <p:cNvSpPr>
            <a:spLocks noGrp="1"/>
          </p:cNvSpPr>
          <p:nvPr>
            <p:ph type="title"/>
          </p:nvPr>
        </p:nvSpPr>
        <p:spPr/>
        <p:txBody>
          <a:bodyPr vert="horz" wrap="square" lIns="91440" tIns="45720" rIns="91440" bIns="45720" anchor="ctr" anchorCtr="0"/>
          <a:p>
            <a:pPr eaLnBrk="1" hangingPunct="1"/>
            <a:r>
              <a:rPr lang="en-US" altLang="zh-CN" b="1" dirty="0"/>
              <a:t>1</a:t>
            </a:r>
            <a:r>
              <a:rPr lang="zh-CN" altLang="en-US" b="1" dirty="0"/>
              <a:t>、精神分裂症表现</a:t>
            </a:r>
            <a:endParaRPr lang="zh-CN" altLang="en-US" b="1" dirty="0"/>
          </a:p>
        </p:txBody>
      </p:sp>
      <p:sp>
        <p:nvSpPr>
          <p:cNvPr id="12291" name="Rectangle 3"/>
          <p:cNvSpPr>
            <a:spLocks noGrp="1"/>
          </p:cNvSpPr>
          <p:nvPr>
            <p:ph idx="1"/>
          </p:nvPr>
        </p:nvSpPr>
        <p:spPr/>
        <p:txBody>
          <a:bodyPr vert="horz" wrap="square" lIns="91440" tIns="45720" rIns="91440" bIns="45720" anchor="t" anchorCtr="0"/>
          <a:p>
            <a:pPr eaLnBrk="1" hangingPunct="1"/>
            <a:r>
              <a:rPr lang="zh-CN" altLang="zh-CN" b="1" dirty="0">
                <a:solidFill>
                  <a:srgbClr val="FF0000"/>
                </a:solidFill>
              </a:rPr>
              <a:t>思维松</a:t>
            </a:r>
            <a:r>
              <a:rPr lang="zh-CN" altLang="en-US" b="1" dirty="0">
                <a:solidFill>
                  <a:srgbClr val="FF0000"/>
                </a:solidFill>
              </a:rPr>
              <a:t>弛</a:t>
            </a:r>
            <a:r>
              <a:rPr lang="zh-CN" altLang="zh-CN" b="1" dirty="0"/>
              <a:t>（思维散漫）：联想散漫。思维缺乏连贯和逻辑，内容结构无序，回答不切题。表现为说话东拉西扯，回答不易理解，交流困难。严重发展为思维破裂。</a:t>
            </a:r>
            <a:endParaRPr lang="zh-CN" altLang="en-US" b="1" dirty="0"/>
          </a:p>
          <a:p>
            <a:pPr eaLnBrk="1" hangingPunct="1"/>
            <a:endParaRPr lang="zh-CN" altLang="zh-CN" b="1" dirty="0"/>
          </a:p>
          <a:p>
            <a:pPr eaLnBrk="1" hangingPunct="1"/>
            <a:r>
              <a:rPr lang="zh-CN" altLang="zh-CN" b="1" dirty="0">
                <a:solidFill>
                  <a:srgbClr val="FF0000"/>
                </a:solidFill>
              </a:rPr>
              <a:t>思维破裂</a:t>
            </a:r>
            <a:r>
              <a:rPr lang="zh-CN" altLang="zh-CN" b="1" dirty="0"/>
              <a:t>：联想断裂。思维缺乏连贯和逻辑。表现为病人言语或书写的句子之间没有关联，别人无法理解其意义。</a:t>
            </a:r>
            <a:endParaRPr lang="zh-CN" altLang="zh-CN"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2"/>
          <p:cNvSpPr>
            <a:spLocks noGrp="1"/>
          </p:cNvSpPr>
          <p:nvPr>
            <p:ph type="title"/>
          </p:nvPr>
        </p:nvSpPr>
        <p:spPr/>
        <p:txBody>
          <a:bodyPr vert="horz" wrap="square" lIns="91440" tIns="45720" rIns="91440" bIns="45720" anchor="ctr" anchorCtr="0"/>
          <a:p>
            <a:pPr eaLnBrk="1" hangingPunct="1"/>
            <a:r>
              <a:rPr lang="en-US" altLang="zh-CN" b="1" dirty="0"/>
              <a:t>1</a:t>
            </a:r>
            <a:r>
              <a:rPr lang="zh-CN" altLang="en-US" b="1" dirty="0"/>
              <a:t>、精神分裂症表现</a:t>
            </a:r>
            <a:endParaRPr lang="zh-CN" altLang="en-US" b="1" dirty="0"/>
          </a:p>
        </p:txBody>
      </p:sp>
      <p:sp>
        <p:nvSpPr>
          <p:cNvPr id="13315" name="Rectangle 3"/>
          <p:cNvSpPr>
            <a:spLocks noGrp="1"/>
          </p:cNvSpPr>
          <p:nvPr>
            <p:ph idx="1"/>
          </p:nvPr>
        </p:nvSpPr>
        <p:spPr/>
        <p:txBody>
          <a:bodyPr vert="horz" wrap="square" lIns="91440" tIns="45720" rIns="91440" bIns="45720" anchor="t" anchorCtr="0"/>
          <a:p>
            <a:pPr eaLnBrk="1" hangingPunct="1"/>
            <a:r>
              <a:rPr lang="zh-CN" altLang="zh-CN" b="1" dirty="0">
                <a:solidFill>
                  <a:srgbClr val="FF0000"/>
                </a:solidFill>
              </a:rPr>
              <a:t>思维中断</a:t>
            </a:r>
            <a:r>
              <a:rPr lang="zh-CN" altLang="zh-CN" b="1" dirty="0"/>
              <a:t>：表现为意识清晰，说话思路突然中断，思维变成空白，停顿片刻开口时已经换成另外一个全新的主题。</a:t>
            </a:r>
            <a:endParaRPr lang="zh-CN" altLang="en-US" b="1" dirty="0"/>
          </a:p>
          <a:p>
            <a:pPr eaLnBrk="1" hangingPunct="1"/>
            <a:r>
              <a:rPr lang="zh-CN" altLang="en-US" b="1" dirty="0">
                <a:solidFill>
                  <a:srgbClr val="FF0000"/>
                </a:solidFill>
              </a:rPr>
              <a:t>强制行思维</a:t>
            </a:r>
            <a:r>
              <a:rPr lang="zh-CN" altLang="en-US" b="1" dirty="0"/>
              <a:t>（思维云集：强行进入的思想是大量涌现的）不受患者意愿支配的思潮，大量涌现在脑内，内容与环境不相关，突然出现，迅速消失。</a:t>
            </a:r>
            <a:endParaRPr lang="zh-CN" alt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2"/>
          <p:cNvSpPr>
            <a:spLocks noGrp="1"/>
          </p:cNvSpPr>
          <p:nvPr>
            <p:ph type="title"/>
          </p:nvPr>
        </p:nvSpPr>
        <p:spPr/>
        <p:txBody>
          <a:bodyPr vert="horz" wrap="square" lIns="91440" tIns="45720" rIns="91440" bIns="45720" anchor="ctr" anchorCtr="0"/>
          <a:p>
            <a:pPr eaLnBrk="1" hangingPunct="1"/>
            <a:r>
              <a:rPr lang="en-US" altLang="zh-CN" b="1" dirty="0"/>
              <a:t>1</a:t>
            </a:r>
            <a:r>
              <a:rPr lang="zh-CN" altLang="en-US" b="1" dirty="0"/>
              <a:t>、精神分裂症表现</a:t>
            </a:r>
            <a:endParaRPr lang="zh-CN" altLang="en-US" b="1" dirty="0"/>
          </a:p>
        </p:txBody>
      </p:sp>
      <p:sp>
        <p:nvSpPr>
          <p:cNvPr id="14339" name="Rectangle 3"/>
          <p:cNvSpPr>
            <a:spLocks noGrp="1"/>
          </p:cNvSpPr>
          <p:nvPr>
            <p:ph idx="1"/>
          </p:nvPr>
        </p:nvSpPr>
        <p:spPr/>
        <p:txBody>
          <a:bodyPr vert="horz" wrap="square" lIns="91440" tIns="45720" rIns="91440" bIns="45720" anchor="t" anchorCtr="0"/>
          <a:p>
            <a:pPr eaLnBrk="1" hangingPunct="1"/>
            <a:r>
              <a:rPr lang="zh-CN" altLang="en-US" b="1" dirty="0">
                <a:solidFill>
                  <a:srgbClr val="FF0000"/>
                </a:solidFill>
              </a:rPr>
              <a:t>思维被洞悉感</a:t>
            </a:r>
            <a:r>
              <a:rPr lang="zh-CN" altLang="en-US" b="1" dirty="0"/>
              <a:t>（内心被揭露感）：内心所想的事，未经表达而被周围人所洞悉。</a:t>
            </a:r>
            <a:endParaRPr lang="zh-CN" altLang="en-US" b="1" dirty="0"/>
          </a:p>
          <a:p>
            <a:pPr eaLnBrk="1" hangingPunct="1"/>
            <a:r>
              <a:rPr lang="zh-CN" altLang="en-US" b="1" dirty="0">
                <a:solidFill>
                  <a:srgbClr val="FF0000"/>
                </a:solidFill>
              </a:rPr>
              <a:t>语词新作</a:t>
            </a:r>
            <a:r>
              <a:rPr lang="zh-CN" altLang="en-US" b="1" dirty="0"/>
              <a:t>：不同概念或词的融合，或无关的拼凑。表现自创文字、图形、符号，并赋予特殊的概念。</a:t>
            </a:r>
            <a:endParaRPr lang="zh-CN" altLang="en-US" b="1" dirty="0"/>
          </a:p>
          <a:p>
            <a:pPr eaLnBrk="1" hangingPunct="1"/>
            <a:r>
              <a:rPr lang="zh-CN" altLang="en-US" b="1" dirty="0">
                <a:solidFill>
                  <a:srgbClr val="FF0000"/>
                </a:solidFill>
              </a:rPr>
              <a:t>逻辑倒错性思维</a:t>
            </a:r>
            <a:r>
              <a:rPr lang="zh-CN" altLang="en-US" b="1" dirty="0"/>
              <a:t>：推理既无前提也无根据，或离奇古怪，不可理解。如：电脑感染病毒了，所以我要死了。</a:t>
            </a:r>
            <a:endParaRPr lang="zh-CN" alt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2"/>
          <p:cNvSpPr>
            <a:spLocks noGrp="1"/>
          </p:cNvSpPr>
          <p:nvPr>
            <p:ph type="title"/>
          </p:nvPr>
        </p:nvSpPr>
        <p:spPr/>
        <p:txBody>
          <a:bodyPr vert="horz" wrap="square" lIns="91440" tIns="45720" rIns="91440" bIns="45720" anchor="ctr" anchorCtr="0"/>
          <a:p>
            <a:pPr eaLnBrk="1" hangingPunct="1"/>
            <a:r>
              <a:rPr lang="en-US" altLang="zh-CN" b="1" dirty="0"/>
              <a:t>1</a:t>
            </a:r>
            <a:r>
              <a:rPr lang="zh-CN" altLang="en-US" b="1" dirty="0"/>
              <a:t>、精神分裂症表现</a:t>
            </a:r>
            <a:endParaRPr lang="zh-CN" altLang="en-US" b="1" dirty="0"/>
          </a:p>
        </p:txBody>
      </p:sp>
      <p:sp>
        <p:nvSpPr>
          <p:cNvPr id="15363" name="Rectangle 3"/>
          <p:cNvSpPr>
            <a:spLocks noGrp="1"/>
          </p:cNvSpPr>
          <p:nvPr>
            <p:ph idx="1"/>
          </p:nvPr>
        </p:nvSpPr>
        <p:spPr>
          <a:xfrm>
            <a:off x="457200" y="1600200"/>
            <a:ext cx="8229600" cy="4800600"/>
          </a:xfrm>
        </p:spPr>
        <p:txBody>
          <a:bodyPr vert="horz" wrap="square" lIns="91440" tIns="45720" rIns="91440" bIns="45720" anchor="t" anchorCtr="0"/>
          <a:p>
            <a:pPr eaLnBrk="1" hangingPunct="1">
              <a:lnSpc>
                <a:spcPct val="90000"/>
              </a:lnSpc>
            </a:pPr>
            <a:r>
              <a:rPr lang="en-US" altLang="zh-CN" b="1" dirty="0"/>
              <a:t>2</a:t>
            </a:r>
            <a:r>
              <a:rPr lang="zh-CN" altLang="en-US" b="1" dirty="0"/>
              <a:t>）思维内容障碍：</a:t>
            </a:r>
            <a:endParaRPr lang="zh-CN" altLang="en-US" b="1" dirty="0"/>
          </a:p>
          <a:p>
            <a:pPr eaLnBrk="1" hangingPunct="1">
              <a:lnSpc>
                <a:spcPct val="90000"/>
              </a:lnSpc>
            </a:pPr>
            <a:r>
              <a:rPr lang="zh-CN" altLang="en-US" b="1" dirty="0"/>
              <a:t>主要症状是</a:t>
            </a:r>
            <a:r>
              <a:rPr lang="zh-CN" altLang="en-US" b="1" dirty="0">
                <a:solidFill>
                  <a:srgbClr val="FF0000"/>
                </a:solidFill>
              </a:rPr>
              <a:t>妄想</a:t>
            </a:r>
            <a:r>
              <a:rPr lang="zh-CN" altLang="en-US" b="1" dirty="0"/>
              <a:t>，</a:t>
            </a:r>
            <a:r>
              <a:rPr lang="en-US" altLang="zh-CN" b="1" dirty="0"/>
              <a:t>80%</a:t>
            </a:r>
            <a:r>
              <a:rPr lang="zh-CN" altLang="en-US" b="1" dirty="0"/>
              <a:t>的精神分裂症患者存在被害妄想</a:t>
            </a:r>
            <a:endParaRPr lang="zh-CN" altLang="en-US" b="1" dirty="0"/>
          </a:p>
          <a:p>
            <a:pPr eaLnBrk="1" hangingPunct="1">
              <a:lnSpc>
                <a:spcPct val="90000"/>
              </a:lnSpc>
            </a:pPr>
            <a:r>
              <a:rPr lang="zh-CN" altLang="en-US" b="1" dirty="0">
                <a:solidFill>
                  <a:srgbClr val="FF0000"/>
                </a:solidFill>
              </a:rPr>
              <a:t>被害妄想</a:t>
            </a:r>
            <a:r>
              <a:rPr lang="zh-CN" altLang="en-US" b="1" dirty="0"/>
              <a:t>：坚信自己被跟踪、监视、被陷害，病人受妄想的支配而拒食、逃避、反复告状，或采取自卫、自伤、伤人等行为。</a:t>
            </a:r>
            <a:endParaRPr lang="zh-CN" altLang="en-US" b="1" dirty="0"/>
          </a:p>
          <a:p>
            <a:pPr eaLnBrk="1" hangingPunct="1">
              <a:lnSpc>
                <a:spcPct val="90000"/>
              </a:lnSpc>
            </a:pPr>
            <a:r>
              <a:rPr lang="zh-CN" altLang="en-US" b="1" dirty="0">
                <a:solidFill>
                  <a:srgbClr val="FF0000"/>
                </a:solidFill>
              </a:rPr>
              <a:t>钟情妄想</a:t>
            </a:r>
            <a:r>
              <a:rPr lang="zh-CN" altLang="en-US" b="1" dirty="0"/>
              <a:t>：坚信自己被异性钟情，即使遭到对方严词拒绝，认为对方在考验自己，纠缠对方。</a:t>
            </a:r>
            <a:endParaRPr lang="zh-CN" alt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2"/>
          <p:cNvSpPr>
            <a:spLocks noGrp="1"/>
          </p:cNvSpPr>
          <p:nvPr>
            <p:ph type="title"/>
          </p:nvPr>
        </p:nvSpPr>
        <p:spPr/>
        <p:txBody>
          <a:bodyPr vert="horz" wrap="square" lIns="91440" tIns="45720" rIns="91440" bIns="45720" anchor="ctr" anchorCtr="0"/>
          <a:p>
            <a:pPr eaLnBrk="1" hangingPunct="1"/>
            <a:r>
              <a:rPr lang="en-US" altLang="zh-CN" b="1" dirty="0"/>
              <a:t>1</a:t>
            </a:r>
            <a:r>
              <a:rPr lang="zh-CN" altLang="en-US" b="1" dirty="0"/>
              <a:t>、精神分裂症表现</a:t>
            </a:r>
            <a:endParaRPr lang="zh-CN" altLang="en-US" b="1" dirty="0"/>
          </a:p>
        </p:txBody>
      </p:sp>
      <p:sp>
        <p:nvSpPr>
          <p:cNvPr id="16387" name="Rectangle 3"/>
          <p:cNvSpPr>
            <a:spLocks noGrp="1"/>
          </p:cNvSpPr>
          <p:nvPr>
            <p:ph idx="1"/>
          </p:nvPr>
        </p:nvSpPr>
        <p:spPr/>
        <p:txBody>
          <a:bodyPr vert="horz" wrap="square" lIns="91440" tIns="45720" rIns="91440" bIns="45720" anchor="t" anchorCtr="0"/>
          <a:p>
            <a:pPr eaLnBrk="1" hangingPunct="1"/>
            <a:r>
              <a:rPr lang="zh-CN" altLang="en-US" b="1" dirty="0">
                <a:solidFill>
                  <a:srgbClr val="FF0000"/>
                </a:solidFill>
              </a:rPr>
              <a:t>嫉妒妄想</a:t>
            </a:r>
            <a:r>
              <a:rPr lang="zh-CN" altLang="en-US" b="1" dirty="0"/>
              <a:t>：坚信自己的配偶不忠，有外遇。表现对配偶跟踪、暗中检查衣服、手机、电脑等。</a:t>
            </a:r>
            <a:endParaRPr lang="zh-CN" altLang="en-US" b="1" dirty="0"/>
          </a:p>
          <a:p>
            <a:pPr eaLnBrk="1" hangingPunct="1"/>
            <a:r>
              <a:rPr lang="zh-CN" altLang="en-US" b="1" dirty="0">
                <a:solidFill>
                  <a:srgbClr val="FF0000"/>
                </a:solidFill>
              </a:rPr>
              <a:t>夸大妄想</a:t>
            </a:r>
            <a:r>
              <a:rPr lang="zh-CN" altLang="en-US" b="1" dirty="0"/>
              <a:t>：病人坚信自己有非凡的才智、至高无上的权势、巨大的财富、名人的后裔。</a:t>
            </a:r>
            <a:endParaRPr lang="zh-CN" altLang="en-US" b="1" dirty="0"/>
          </a:p>
          <a:p>
            <a:pPr eaLnBrk="1" hangingPunct="1"/>
            <a:r>
              <a:rPr lang="zh-CN" altLang="en-US" b="1" dirty="0">
                <a:solidFill>
                  <a:srgbClr val="FF0000"/>
                </a:solidFill>
              </a:rPr>
              <a:t>疑病妄想</a:t>
            </a:r>
            <a:r>
              <a:rPr lang="zh-CN" altLang="en-US" b="1" dirty="0"/>
              <a:t>：坚信自己患了重病，即使多次的医学检查都不能纠正。</a:t>
            </a:r>
            <a:endParaRPr lang="zh-CN" alt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2"/>
          <p:cNvSpPr>
            <a:spLocks noGrp="1"/>
          </p:cNvSpPr>
          <p:nvPr>
            <p:ph type="title"/>
          </p:nvPr>
        </p:nvSpPr>
        <p:spPr/>
        <p:txBody>
          <a:bodyPr vert="horz" wrap="square" lIns="91440" tIns="45720" rIns="91440" bIns="45720" anchor="ctr" anchorCtr="0"/>
          <a:p>
            <a:pPr eaLnBrk="1" hangingPunct="1"/>
            <a:r>
              <a:rPr lang="en-US" altLang="zh-CN" b="1" dirty="0"/>
              <a:t>1</a:t>
            </a:r>
            <a:r>
              <a:rPr lang="zh-CN" altLang="en-US" b="1" dirty="0"/>
              <a:t>、精神分裂症表现</a:t>
            </a:r>
            <a:endParaRPr lang="zh-CN" altLang="en-US" b="1" dirty="0"/>
          </a:p>
        </p:txBody>
      </p:sp>
      <p:sp>
        <p:nvSpPr>
          <p:cNvPr id="17411" name="Rectangle 3"/>
          <p:cNvSpPr>
            <a:spLocks noGrp="1"/>
          </p:cNvSpPr>
          <p:nvPr>
            <p:ph idx="1"/>
          </p:nvPr>
        </p:nvSpPr>
        <p:spPr/>
        <p:txBody>
          <a:bodyPr vert="horz" wrap="square" lIns="91440" tIns="45720" rIns="91440" bIns="45720" anchor="t" anchorCtr="0"/>
          <a:p>
            <a:pPr eaLnBrk="1" hangingPunct="1"/>
            <a:r>
              <a:rPr lang="zh-CN" altLang="en-US" b="1" dirty="0">
                <a:solidFill>
                  <a:srgbClr val="FF0000"/>
                </a:solidFill>
              </a:rPr>
              <a:t>关系妄想</a:t>
            </a:r>
            <a:r>
              <a:rPr lang="zh-CN" altLang="en-US" b="1" dirty="0"/>
              <a:t>：病人将环境中无关的事物都认为与他有关，别人的咳嗽、说话、动作与自己有关。报纸、杂志文章影射自己。</a:t>
            </a:r>
            <a:endParaRPr lang="zh-CN" altLang="en-US" b="1" dirty="0"/>
          </a:p>
          <a:p>
            <a:pPr eaLnBrk="1" hangingPunct="1"/>
            <a:r>
              <a:rPr lang="zh-CN" altLang="en-US" b="1" dirty="0">
                <a:solidFill>
                  <a:srgbClr val="FF0000"/>
                </a:solidFill>
              </a:rPr>
              <a:t>物理影响妄想</a:t>
            </a:r>
            <a:r>
              <a:rPr lang="zh-CN" altLang="en-US" b="1" dirty="0"/>
              <a:t>：自己的思想、情感、意志受到外界某种力量的控制，如电脑、电波、遥控器等。</a:t>
            </a:r>
            <a:endParaRPr lang="zh-CN" altLang="en-US" b="1" dirty="0"/>
          </a:p>
          <a:p>
            <a:pPr eaLnBrk="1" hangingPunct="1"/>
            <a:r>
              <a:rPr lang="zh-CN" altLang="en-US" b="1" dirty="0">
                <a:solidFill>
                  <a:srgbClr val="FF0000"/>
                </a:solidFill>
              </a:rPr>
              <a:t>非血统妄想</a:t>
            </a:r>
            <a:r>
              <a:rPr lang="zh-CN" altLang="en-US" b="1" dirty="0"/>
              <a:t>：坚信父母不是自己的亲生父母，虽反复证实，仍坚信不疑。</a:t>
            </a:r>
            <a:endParaRPr lang="zh-CN" alt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2"/>
          <p:cNvSpPr>
            <a:spLocks noGrp="1"/>
          </p:cNvSpPr>
          <p:nvPr>
            <p:ph type="title"/>
          </p:nvPr>
        </p:nvSpPr>
        <p:spPr/>
        <p:txBody>
          <a:bodyPr vert="horz" wrap="square" lIns="91440" tIns="45720" rIns="91440" bIns="45720" anchor="ctr" anchorCtr="0"/>
          <a:p>
            <a:pPr eaLnBrk="1" hangingPunct="1"/>
            <a:r>
              <a:rPr lang="en-US" altLang="zh-CN" b="1" dirty="0"/>
              <a:t>1</a:t>
            </a:r>
            <a:r>
              <a:rPr lang="zh-CN" altLang="en-US" b="1" dirty="0"/>
              <a:t>、精神分裂症表现</a:t>
            </a:r>
            <a:endParaRPr lang="zh-CN" altLang="en-US" b="1" dirty="0"/>
          </a:p>
        </p:txBody>
      </p:sp>
      <p:sp>
        <p:nvSpPr>
          <p:cNvPr id="18435" name="Rectangle 3"/>
          <p:cNvSpPr>
            <a:spLocks noGrp="1"/>
          </p:cNvSpPr>
          <p:nvPr>
            <p:ph idx="1"/>
          </p:nvPr>
        </p:nvSpPr>
        <p:spPr>
          <a:xfrm>
            <a:off x="0" y="1600200"/>
            <a:ext cx="9144000" cy="5105400"/>
          </a:xfrm>
        </p:spPr>
        <p:txBody>
          <a:bodyPr vert="horz" wrap="square" lIns="91440" tIns="45720" rIns="91440" bIns="45720" anchor="t" anchorCtr="0"/>
          <a:p>
            <a:pPr eaLnBrk="1" hangingPunct="1">
              <a:lnSpc>
                <a:spcPct val="90000"/>
              </a:lnSpc>
            </a:pPr>
            <a:r>
              <a:rPr lang="zh-CN" altLang="en-US" b="1" dirty="0"/>
              <a:t>（</a:t>
            </a:r>
            <a:r>
              <a:rPr lang="en-US" altLang="zh-CN" b="1" dirty="0"/>
              <a:t>3</a:t>
            </a:r>
            <a:r>
              <a:rPr lang="zh-CN" altLang="en-US" b="1" dirty="0"/>
              <a:t>）情感障碍</a:t>
            </a:r>
            <a:endParaRPr lang="zh-CN" altLang="en-US" b="1" dirty="0"/>
          </a:p>
          <a:p>
            <a:pPr eaLnBrk="1" hangingPunct="1">
              <a:lnSpc>
                <a:spcPct val="90000"/>
              </a:lnSpc>
            </a:pPr>
            <a:r>
              <a:rPr lang="zh-CN" altLang="en-US" b="1" dirty="0">
                <a:solidFill>
                  <a:srgbClr val="FF0000"/>
                </a:solidFill>
              </a:rPr>
              <a:t>情感淡漠</a:t>
            </a:r>
            <a:r>
              <a:rPr lang="zh-CN" altLang="en-US" b="1" dirty="0"/>
              <a:t>： 为情感活动减退表现。病人对外界任何刺激均缺乏相应情感反应。对引起正常人的极大悲伤或愉快的事无动于衷。对周围发生的事漠不关心，说话声调平淡，面部表情呆板，内心体验贫乏或缺如。严重时对个人生活漠不关心。</a:t>
            </a:r>
            <a:endParaRPr lang="zh-CN" altLang="en-US" b="1" dirty="0"/>
          </a:p>
          <a:p>
            <a:pPr eaLnBrk="1" hangingPunct="1">
              <a:lnSpc>
                <a:spcPct val="90000"/>
              </a:lnSpc>
            </a:pPr>
            <a:r>
              <a:rPr lang="zh-CN" altLang="en-US" b="1" dirty="0">
                <a:solidFill>
                  <a:srgbClr val="FF0000"/>
                </a:solidFill>
              </a:rPr>
              <a:t>情感倒错</a:t>
            </a:r>
            <a:r>
              <a:rPr lang="zh-CN" altLang="en-US" b="1" dirty="0"/>
              <a:t>：  病人的情感体验与当时外界刺激及思维内容不协调。如说到别人在迫害他时，表现为愉快的表情。听到令人高兴的事时，反而表现为伤感。</a:t>
            </a:r>
            <a:endParaRPr lang="zh-CN" alt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2"/>
          <p:cNvSpPr>
            <a:spLocks noGrp="1"/>
          </p:cNvSpPr>
          <p:nvPr>
            <p:ph type="title"/>
          </p:nvPr>
        </p:nvSpPr>
        <p:spPr/>
        <p:txBody>
          <a:bodyPr vert="horz" wrap="square" lIns="91440" tIns="45720" rIns="91440" bIns="45720" anchor="ctr" anchorCtr="0"/>
          <a:p>
            <a:pPr eaLnBrk="1" hangingPunct="1"/>
            <a:r>
              <a:rPr lang="en-US" altLang="zh-CN" b="1" dirty="0"/>
              <a:t>1</a:t>
            </a:r>
            <a:r>
              <a:rPr lang="zh-CN" altLang="en-US" b="1" dirty="0"/>
              <a:t>、精神分裂症表现</a:t>
            </a:r>
            <a:endParaRPr lang="zh-CN" altLang="en-US" b="1" dirty="0"/>
          </a:p>
        </p:txBody>
      </p:sp>
      <p:sp>
        <p:nvSpPr>
          <p:cNvPr id="19459" name="Rectangle 3"/>
          <p:cNvSpPr>
            <a:spLocks noGrp="1"/>
          </p:cNvSpPr>
          <p:nvPr>
            <p:ph idx="1"/>
          </p:nvPr>
        </p:nvSpPr>
        <p:spPr/>
        <p:txBody>
          <a:bodyPr vert="horz" wrap="square" lIns="91440" tIns="45720" rIns="91440" bIns="45720" anchor="t" anchorCtr="0"/>
          <a:p>
            <a:pPr eaLnBrk="1" hangingPunct="1"/>
            <a:r>
              <a:rPr lang="zh-CN" altLang="en-US" b="1" dirty="0"/>
              <a:t>（</a:t>
            </a:r>
            <a:r>
              <a:rPr lang="en-US" altLang="zh-CN" b="1" dirty="0"/>
              <a:t>4</a:t>
            </a:r>
            <a:r>
              <a:rPr lang="zh-CN" altLang="en-US" b="1" dirty="0"/>
              <a:t>）意志和行为障碍 </a:t>
            </a:r>
            <a:endParaRPr lang="zh-CN" altLang="en-US" b="1" dirty="0"/>
          </a:p>
          <a:p>
            <a:pPr eaLnBrk="1" hangingPunct="1"/>
            <a:r>
              <a:rPr lang="zh-CN" altLang="en-US" b="1" dirty="0">
                <a:solidFill>
                  <a:srgbClr val="FF0000"/>
                </a:solidFill>
              </a:rPr>
              <a:t>意志缺乏</a:t>
            </a:r>
            <a:r>
              <a:rPr lang="zh-CN" altLang="en-US" b="1" dirty="0"/>
              <a:t>：  指意志活动缺乏。病人对任何活动缺乏动机、要求，对工作学习无自觉性，故个人生活也极端懒散。严重时其本能要求也没有，行为孤僻、退缩。这类症状常与思维贫乏、情感淡漠同时出现。</a:t>
            </a:r>
            <a:endParaRPr lang="zh-CN" alt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2"/>
          <p:cNvSpPr>
            <a:spLocks noGrp="1"/>
          </p:cNvSpPr>
          <p:nvPr>
            <p:ph type="title"/>
          </p:nvPr>
        </p:nvSpPr>
        <p:spPr/>
        <p:txBody>
          <a:bodyPr vert="horz" wrap="square" lIns="91440" tIns="45720" rIns="91440" bIns="45720" anchor="ctr" anchorCtr="0"/>
          <a:p>
            <a:pPr eaLnBrk="1" hangingPunct="1"/>
            <a:r>
              <a:rPr lang="en-US" altLang="zh-CN" b="1" dirty="0"/>
              <a:t>1</a:t>
            </a:r>
            <a:r>
              <a:rPr lang="zh-CN" altLang="en-US" b="1" dirty="0"/>
              <a:t>、精神分裂症表现</a:t>
            </a:r>
            <a:endParaRPr lang="zh-CN" altLang="en-US" b="1" dirty="0"/>
          </a:p>
        </p:txBody>
      </p:sp>
      <p:sp>
        <p:nvSpPr>
          <p:cNvPr id="20483" name="Rectangle 3"/>
          <p:cNvSpPr>
            <a:spLocks noGrp="1"/>
          </p:cNvSpPr>
          <p:nvPr>
            <p:ph idx="1"/>
          </p:nvPr>
        </p:nvSpPr>
        <p:spPr/>
        <p:txBody>
          <a:bodyPr vert="horz" wrap="square" lIns="91440" tIns="45720" rIns="91440" bIns="45720" anchor="t" anchorCtr="0"/>
          <a:p>
            <a:pPr eaLnBrk="1" hangingPunct="1"/>
            <a:r>
              <a:rPr lang="zh-CN" altLang="en-US" b="1" dirty="0"/>
              <a:t>（</a:t>
            </a:r>
            <a:r>
              <a:rPr lang="en-US" altLang="zh-CN" b="1" dirty="0"/>
              <a:t>5</a:t>
            </a:r>
            <a:r>
              <a:rPr lang="zh-CN" altLang="en-US" b="1" dirty="0"/>
              <a:t>）认知功能障碍</a:t>
            </a:r>
            <a:endParaRPr lang="zh-CN" altLang="en-US" b="1" dirty="0"/>
          </a:p>
          <a:p>
            <a:pPr eaLnBrk="1" hangingPunct="1"/>
            <a:endParaRPr lang="zh-CN" altLang="en-US" b="1" dirty="0"/>
          </a:p>
          <a:p>
            <a:pPr eaLnBrk="1" hangingPunct="1"/>
            <a:r>
              <a:rPr lang="zh-CN" altLang="en-US" b="1" dirty="0"/>
              <a:t> 约</a:t>
            </a:r>
            <a:r>
              <a:rPr lang="en-US" altLang="zh-CN" b="1" dirty="0"/>
              <a:t>85%</a:t>
            </a:r>
            <a:r>
              <a:rPr lang="zh-CN" altLang="en-US" b="1" dirty="0"/>
              <a:t>患者出现认知功能障碍</a:t>
            </a:r>
            <a:endParaRPr lang="zh-CN" altLang="en-US" b="1" dirty="0"/>
          </a:p>
          <a:p>
            <a:pPr eaLnBrk="1" hangingPunct="1"/>
            <a:endParaRPr lang="zh-CN" altLang="en-US" b="1" dirty="0"/>
          </a:p>
          <a:p>
            <a:pPr eaLnBrk="1" hangingPunct="1"/>
            <a:r>
              <a:rPr lang="zh-CN" altLang="en-US" b="1" dirty="0"/>
              <a:t>注意力、学习能力、思维能力</a:t>
            </a:r>
            <a:endParaRPr lang="zh-CN" alt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2"/>
          <p:cNvSpPr>
            <a:spLocks noGrp="1"/>
          </p:cNvSpPr>
          <p:nvPr>
            <p:ph type="title"/>
          </p:nvPr>
        </p:nvSpPr>
        <p:spPr>
          <a:xfrm>
            <a:off x="457200" y="1143000"/>
            <a:ext cx="8229600" cy="1447800"/>
          </a:xfrm>
        </p:spPr>
        <p:txBody>
          <a:bodyPr vert="horz" wrap="square" lIns="91440" tIns="45720" rIns="91440" bIns="45720" anchor="ctr" anchorCtr="0"/>
          <a:p>
            <a:pPr eaLnBrk="1" hangingPunct="1"/>
            <a:r>
              <a:rPr lang="zh-CN" altLang="en-US" dirty="0">
                <a:ea typeface="华文行楷" panose="02010800040101010101" pitchFamily="2" charset="-122"/>
              </a:rPr>
              <a:t>国家基本公共卫生服务规范</a:t>
            </a:r>
            <a:endParaRPr lang="zh-CN" altLang="en-US" dirty="0">
              <a:ea typeface="华文行楷" panose="02010800040101010101" pitchFamily="2" charset="-122"/>
            </a:endParaRPr>
          </a:p>
        </p:txBody>
      </p:sp>
      <p:sp>
        <p:nvSpPr>
          <p:cNvPr id="3075" name="Rectangle 3"/>
          <p:cNvSpPr>
            <a:spLocks noGrp="1"/>
          </p:cNvSpPr>
          <p:nvPr>
            <p:ph idx="1"/>
          </p:nvPr>
        </p:nvSpPr>
        <p:spPr>
          <a:xfrm>
            <a:off x="457200" y="3352800"/>
            <a:ext cx="8229600" cy="2773363"/>
          </a:xfrm>
        </p:spPr>
        <p:txBody>
          <a:bodyPr vert="horz" wrap="square" lIns="91440" tIns="45720" rIns="91440" bIns="45720" anchor="t" anchorCtr="0"/>
          <a:p>
            <a:pPr algn="ctr" eaLnBrk="1" hangingPunct="1">
              <a:buNone/>
            </a:pPr>
            <a:r>
              <a:rPr lang="zh-CN" altLang="en-US" sz="3600" b="1" dirty="0"/>
              <a:t>严重精神障碍患者</a:t>
            </a:r>
            <a:br>
              <a:rPr lang="zh-CN" altLang="en-US" sz="3600" b="1" dirty="0"/>
            </a:br>
            <a:r>
              <a:rPr lang="zh-CN" altLang="en-US" sz="3600" b="1" dirty="0"/>
              <a:t>管理服务规范</a:t>
            </a:r>
            <a:endParaRPr lang="zh-CN" altLang="en-US" sz="36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2"/>
          <p:cNvSpPr>
            <a:spLocks noGrp="1"/>
          </p:cNvSpPr>
          <p:nvPr>
            <p:ph type="title"/>
          </p:nvPr>
        </p:nvSpPr>
        <p:spPr/>
        <p:txBody>
          <a:bodyPr vert="horz" wrap="square" lIns="91440" tIns="45720" rIns="91440" bIns="45720" anchor="ctr" anchorCtr="0"/>
          <a:p>
            <a:pPr eaLnBrk="1" hangingPunct="1"/>
            <a:r>
              <a:rPr lang="en-US" altLang="zh-CN" b="1" dirty="0"/>
              <a:t>1</a:t>
            </a:r>
            <a:r>
              <a:rPr lang="zh-CN" altLang="en-US" b="1" dirty="0"/>
              <a:t>、精神分裂症表现</a:t>
            </a:r>
            <a:endParaRPr lang="zh-CN" altLang="en-US" b="1" dirty="0"/>
          </a:p>
        </p:txBody>
      </p:sp>
      <p:sp>
        <p:nvSpPr>
          <p:cNvPr id="21507" name="Rectangle 3"/>
          <p:cNvSpPr>
            <a:spLocks noGrp="1"/>
          </p:cNvSpPr>
          <p:nvPr>
            <p:ph idx="1"/>
          </p:nvPr>
        </p:nvSpPr>
        <p:spPr/>
        <p:txBody>
          <a:bodyPr vert="horz" wrap="square" lIns="91440" tIns="45720" rIns="91440" bIns="45720" anchor="t" anchorCtr="0"/>
          <a:p>
            <a:pPr eaLnBrk="1" hangingPunct="1">
              <a:lnSpc>
                <a:spcPct val="90000"/>
              </a:lnSpc>
            </a:pPr>
            <a:r>
              <a:rPr lang="zh-CN" altLang="en-US" b="1" dirty="0"/>
              <a:t>（</a:t>
            </a:r>
            <a:r>
              <a:rPr lang="en-US" altLang="zh-CN" b="1" dirty="0"/>
              <a:t>5</a:t>
            </a:r>
            <a:r>
              <a:rPr lang="zh-CN" altLang="en-US" b="1" dirty="0"/>
              <a:t>）认知功能障碍</a:t>
            </a:r>
            <a:endParaRPr lang="zh-CN" altLang="en-US" b="1" dirty="0"/>
          </a:p>
          <a:p>
            <a:pPr eaLnBrk="1" hangingPunct="1">
              <a:lnSpc>
                <a:spcPct val="90000"/>
              </a:lnSpc>
            </a:pPr>
            <a:r>
              <a:rPr lang="zh-CN" altLang="en-US" b="1" dirty="0"/>
              <a:t> </a:t>
            </a:r>
            <a:endParaRPr lang="zh-CN" altLang="en-US" b="1" dirty="0"/>
          </a:p>
          <a:p>
            <a:pPr eaLnBrk="1" hangingPunct="1">
              <a:lnSpc>
                <a:spcPct val="90000"/>
              </a:lnSpc>
            </a:pPr>
            <a:r>
              <a:rPr lang="zh-CN" altLang="en-US" b="1" dirty="0">
                <a:solidFill>
                  <a:srgbClr val="FF0000"/>
                </a:solidFill>
              </a:rPr>
              <a:t>注意增强</a:t>
            </a:r>
            <a:r>
              <a:rPr lang="zh-CN" altLang="en-US" b="1" dirty="0"/>
              <a:t>：主动注意的增强。有妄想观念的病人，过分地注意他人的一举一动是针对他的。</a:t>
            </a:r>
            <a:endParaRPr lang="zh-CN" altLang="en-US" b="1" dirty="0"/>
          </a:p>
          <a:p>
            <a:pPr eaLnBrk="1" hangingPunct="1">
              <a:lnSpc>
                <a:spcPct val="90000"/>
              </a:lnSpc>
            </a:pPr>
            <a:r>
              <a:rPr lang="zh-CN" altLang="en-US" b="1" dirty="0"/>
              <a:t>有疑病观念的病人，过分注意自身的健康状况。</a:t>
            </a:r>
            <a:endParaRPr lang="zh-CN" altLang="en-US" b="1" dirty="0"/>
          </a:p>
          <a:p>
            <a:pPr eaLnBrk="1" hangingPunct="1">
              <a:lnSpc>
                <a:spcPct val="90000"/>
              </a:lnSpc>
            </a:pPr>
            <a:r>
              <a:rPr lang="zh-CN" altLang="en-US" b="1" dirty="0">
                <a:solidFill>
                  <a:srgbClr val="FF0000"/>
                </a:solidFill>
              </a:rPr>
              <a:t>注意涣散</a:t>
            </a:r>
            <a:r>
              <a:rPr lang="zh-CN" altLang="en-US" b="1" dirty="0"/>
              <a:t>：主动注意的不易集中，注意稳定性降低，易被外界干扰。</a:t>
            </a:r>
            <a:endParaRPr lang="zh-CN" alt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2"/>
          <p:cNvSpPr>
            <a:spLocks noGrp="1"/>
          </p:cNvSpPr>
          <p:nvPr>
            <p:ph type="title"/>
          </p:nvPr>
        </p:nvSpPr>
        <p:spPr/>
        <p:txBody>
          <a:bodyPr vert="horz" wrap="square" lIns="91440" tIns="45720" rIns="91440" bIns="45720" anchor="ctr" anchorCtr="0"/>
          <a:p>
            <a:pPr eaLnBrk="1" hangingPunct="1"/>
            <a:r>
              <a:rPr lang="en-US" altLang="zh-CN" b="1" dirty="0"/>
              <a:t>1</a:t>
            </a:r>
            <a:r>
              <a:rPr lang="zh-CN" altLang="en-US" b="1" dirty="0"/>
              <a:t>、精神分裂症表现</a:t>
            </a:r>
            <a:endParaRPr lang="zh-CN" altLang="en-US" b="1" dirty="0"/>
          </a:p>
        </p:txBody>
      </p:sp>
      <p:sp>
        <p:nvSpPr>
          <p:cNvPr id="22531" name="Rectangle 3"/>
          <p:cNvSpPr>
            <a:spLocks noGrp="1"/>
          </p:cNvSpPr>
          <p:nvPr>
            <p:ph idx="1"/>
          </p:nvPr>
        </p:nvSpPr>
        <p:spPr/>
        <p:txBody>
          <a:bodyPr vert="horz" wrap="square" lIns="91440" tIns="45720" rIns="91440" bIns="45720" anchor="t" anchorCtr="0"/>
          <a:p>
            <a:pPr eaLnBrk="1" hangingPunct="1"/>
            <a:r>
              <a:rPr lang="zh-CN" altLang="en-US" b="1" dirty="0">
                <a:solidFill>
                  <a:srgbClr val="FF0000"/>
                </a:solidFill>
              </a:rPr>
              <a:t>记忆增强</a:t>
            </a:r>
            <a:r>
              <a:rPr lang="zh-CN" altLang="en-US" b="1" dirty="0"/>
              <a:t>：指病态的记忆增强，对病前不能够且不重要的事情都能回忆起来。</a:t>
            </a:r>
            <a:endParaRPr lang="zh-CN" altLang="en-US" b="1" dirty="0"/>
          </a:p>
          <a:p>
            <a:pPr eaLnBrk="1" hangingPunct="1"/>
            <a:r>
              <a:rPr lang="zh-CN" altLang="en-US" b="1" dirty="0">
                <a:solidFill>
                  <a:srgbClr val="FF0000"/>
                </a:solidFill>
              </a:rPr>
              <a:t>记忆减退</a:t>
            </a:r>
            <a:r>
              <a:rPr lang="zh-CN" altLang="en-US" b="1" dirty="0"/>
              <a:t>：主要是回忆的减弱，记不住近期发生的事情。</a:t>
            </a:r>
            <a:endParaRPr lang="zh-CN" alt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Rectangle 2"/>
          <p:cNvSpPr>
            <a:spLocks noGrp="1"/>
          </p:cNvSpPr>
          <p:nvPr>
            <p:ph type="title"/>
          </p:nvPr>
        </p:nvSpPr>
        <p:spPr/>
        <p:txBody>
          <a:bodyPr vert="horz" wrap="square" lIns="91440" tIns="45720" rIns="91440" bIns="45720" anchor="ctr" anchorCtr="0"/>
          <a:p>
            <a:pPr eaLnBrk="1" hangingPunct="1"/>
            <a:r>
              <a:rPr lang="zh-CN" altLang="en-US" b="1" dirty="0"/>
              <a:t>阳性症状</a:t>
            </a:r>
            <a:endParaRPr lang="zh-CN" altLang="en-US" b="1" dirty="0"/>
          </a:p>
        </p:txBody>
      </p:sp>
      <p:sp>
        <p:nvSpPr>
          <p:cNvPr id="23555" name="Rectangle 3"/>
          <p:cNvSpPr>
            <a:spLocks noGrp="1"/>
          </p:cNvSpPr>
          <p:nvPr>
            <p:ph idx="1"/>
          </p:nvPr>
        </p:nvSpPr>
        <p:spPr/>
        <p:txBody>
          <a:bodyPr vert="horz" wrap="square" lIns="91440" tIns="45720" rIns="91440" bIns="45720" anchor="t" anchorCtr="0"/>
          <a:p>
            <a:pPr eaLnBrk="1" hangingPunct="1"/>
            <a:r>
              <a:rPr lang="en-US" altLang="zh-CN" b="1" dirty="0"/>
              <a:t>1</a:t>
            </a:r>
            <a:r>
              <a:rPr lang="zh-CN" altLang="en-US" b="1" dirty="0"/>
              <a:t>、幻觉</a:t>
            </a:r>
            <a:endParaRPr lang="zh-CN" altLang="en-US" b="1" dirty="0"/>
          </a:p>
          <a:p>
            <a:pPr eaLnBrk="1" hangingPunct="1"/>
            <a:r>
              <a:rPr lang="en-US" altLang="zh-CN" b="1" dirty="0"/>
              <a:t>2</a:t>
            </a:r>
            <a:r>
              <a:rPr lang="zh-CN" altLang="en-US" b="1" dirty="0"/>
              <a:t>、妄想</a:t>
            </a:r>
            <a:endParaRPr lang="zh-CN" altLang="en-US" b="1" dirty="0"/>
          </a:p>
          <a:p>
            <a:pPr eaLnBrk="1" hangingPunct="1"/>
            <a:r>
              <a:rPr lang="en-US" altLang="zh-CN" b="1" dirty="0"/>
              <a:t>3</a:t>
            </a:r>
            <a:r>
              <a:rPr lang="zh-CN" altLang="en-US" b="1" dirty="0"/>
              <a:t>、思维形式障碍：（被动体验）</a:t>
            </a:r>
            <a:endParaRPr lang="zh-CN" altLang="en-US" b="1" dirty="0"/>
          </a:p>
          <a:p>
            <a:pPr eaLnBrk="1" hangingPunct="1">
              <a:buNone/>
            </a:pPr>
            <a:r>
              <a:rPr lang="zh-CN" altLang="en-US" b="1" dirty="0"/>
              <a:t>             思维中断</a:t>
            </a:r>
            <a:endParaRPr lang="zh-CN" altLang="en-US" b="1" dirty="0"/>
          </a:p>
          <a:p>
            <a:pPr eaLnBrk="1" hangingPunct="1">
              <a:buNone/>
            </a:pPr>
            <a:r>
              <a:rPr lang="zh-CN" altLang="en-US" b="1" dirty="0"/>
              <a:t>             思维云集</a:t>
            </a:r>
            <a:endParaRPr lang="zh-CN" altLang="en-US" b="1" dirty="0"/>
          </a:p>
          <a:p>
            <a:pPr eaLnBrk="1" hangingPunct="1">
              <a:buNone/>
            </a:pPr>
            <a:r>
              <a:rPr lang="zh-CN" altLang="en-US" b="1" dirty="0"/>
              <a:t>             思维被洞悉感</a:t>
            </a:r>
            <a:endParaRPr lang="zh-CN" altLang="en-US" b="1" dirty="0"/>
          </a:p>
          <a:p>
            <a:pPr eaLnBrk="1" hangingPunct="1"/>
            <a:endParaRPr lang="en-US" altLang="zh-CN"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2"/>
          <p:cNvSpPr>
            <a:spLocks noGrp="1"/>
          </p:cNvSpPr>
          <p:nvPr>
            <p:ph type="title"/>
          </p:nvPr>
        </p:nvSpPr>
        <p:spPr/>
        <p:txBody>
          <a:bodyPr vert="horz" wrap="square" lIns="91440" tIns="45720" rIns="91440" bIns="45720" anchor="ctr" anchorCtr="0"/>
          <a:p>
            <a:pPr eaLnBrk="1" hangingPunct="1"/>
            <a:r>
              <a:rPr lang="zh-CN" altLang="en-US" b="1" dirty="0"/>
              <a:t>阴性症状</a:t>
            </a:r>
            <a:endParaRPr lang="zh-CN" altLang="en-US" b="1" dirty="0"/>
          </a:p>
        </p:txBody>
      </p:sp>
      <p:sp>
        <p:nvSpPr>
          <p:cNvPr id="24579" name="Rectangle 3"/>
          <p:cNvSpPr>
            <a:spLocks noGrp="1"/>
          </p:cNvSpPr>
          <p:nvPr>
            <p:ph idx="1"/>
          </p:nvPr>
        </p:nvSpPr>
        <p:spPr/>
        <p:txBody>
          <a:bodyPr vert="horz" wrap="square" lIns="91440" tIns="45720" rIns="91440" bIns="45720" anchor="t" anchorCtr="0"/>
          <a:p>
            <a:pPr eaLnBrk="1" hangingPunct="1"/>
            <a:r>
              <a:rPr lang="zh-CN" altLang="en-US" b="1" dirty="0"/>
              <a:t>情感淡漠</a:t>
            </a:r>
            <a:endParaRPr lang="zh-CN" altLang="en-US" b="1" dirty="0"/>
          </a:p>
          <a:p>
            <a:pPr eaLnBrk="1" hangingPunct="1"/>
            <a:r>
              <a:rPr lang="zh-CN" altLang="en-US" b="1" dirty="0"/>
              <a:t>言语贫乏</a:t>
            </a:r>
            <a:endParaRPr lang="zh-CN" altLang="en-US" b="1" dirty="0"/>
          </a:p>
          <a:p>
            <a:pPr eaLnBrk="1" hangingPunct="1"/>
            <a:r>
              <a:rPr lang="zh-CN" altLang="en-US" b="1" dirty="0"/>
              <a:t>意志缺乏</a:t>
            </a:r>
            <a:endParaRPr lang="zh-CN" altLang="en-US" b="1" dirty="0"/>
          </a:p>
          <a:p>
            <a:pPr eaLnBrk="1" hangingPunct="1"/>
            <a:r>
              <a:rPr lang="zh-CN" altLang="en-US" b="1" dirty="0"/>
              <a:t>兴趣减退</a:t>
            </a:r>
            <a:endParaRPr lang="zh-CN" altLang="en-US" b="1" dirty="0"/>
          </a:p>
          <a:p>
            <a:pPr eaLnBrk="1" hangingPunct="1"/>
            <a:r>
              <a:rPr lang="zh-CN" altLang="en-US" b="1" dirty="0"/>
              <a:t>社交缺乏</a:t>
            </a:r>
            <a:endParaRPr lang="zh-CN" alt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2"/>
          <p:cNvSpPr>
            <a:spLocks noGrp="1"/>
          </p:cNvSpPr>
          <p:nvPr>
            <p:ph type="title"/>
          </p:nvPr>
        </p:nvSpPr>
        <p:spPr/>
        <p:txBody>
          <a:bodyPr vert="horz" wrap="square" lIns="91440" tIns="45720" rIns="91440" bIns="45720" anchor="ctr" anchorCtr="0"/>
          <a:p>
            <a:pPr eaLnBrk="1" hangingPunct="1"/>
            <a:r>
              <a:rPr lang="en-US" altLang="zh-CN" b="1" dirty="0"/>
              <a:t>2</a:t>
            </a:r>
            <a:r>
              <a:rPr lang="zh-CN" altLang="en-US" b="1" dirty="0"/>
              <a:t>、偏执性精神病</a:t>
            </a:r>
            <a:endParaRPr lang="zh-CN" altLang="en-US" b="1" dirty="0"/>
          </a:p>
        </p:txBody>
      </p:sp>
      <p:sp>
        <p:nvSpPr>
          <p:cNvPr id="25603" name="Rectangle 3"/>
          <p:cNvSpPr>
            <a:spLocks noGrp="1"/>
          </p:cNvSpPr>
          <p:nvPr>
            <p:ph idx="1"/>
          </p:nvPr>
        </p:nvSpPr>
        <p:spPr/>
        <p:txBody>
          <a:bodyPr vert="horz" wrap="square" lIns="91440" tIns="45720" rIns="91440" bIns="45720" anchor="t" anchorCtr="0"/>
          <a:p>
            <a:pPr eaLnBrk="1" hangingPunct="1"/>
            <a:r>
              <a:rPr lang="zh-CN" altLang="en-US" b="1" dirty="0"/>
              <a:t>偏执性精神病又名妄想性精神病，以系统妄想为主要症状，妄想内容并不荒谬离奇，是现实生活中有可能发生的事情。有些病人可能需详细调查，方可定为妄想。常见的为</a:t>
            </a:r>
            <a:r>
              <a:rPr lang="zh-CN" altLang="en-US" b="1" dirty="0">
                <a:solidFill>
                  <a:srgbClr val="FF0000"/>
                </a:solidFill>
              </a:rPr>
              <a:t>被害妄想、钟情妄想、嫉妒妄想，夸大妄想和疑病妄想</a:t>
            </a:r>
            <a:r>
              <a:rPr lang="zh-CN" altLang="en-US" b="1" dirty="0"/>
              <a:t>。病程持续</a:t>
            </a:r>
            <a:r>
              <a:rPr lang="en-US" altLang="zh-CN" b="1" dirty="0"/>
              <a:t>6</a:t>
            </a:r>
            <a:r>
              <a:rPr lang="zh-CN" altLang="en-US" b="1" dirty="0"/>
              <a:t>个月以上。无与妄想有关的精神症状。社会功能基本保持良好。</a:t>
            </a:r>
            <a:endParaRPr lang="zh-CN" altLang="en-US"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2"/>
          <p:cNvSpPr>
            <a:spLocks noGrp="1"/>
          </p:cNvSpPr>
          <p:nvPr>
            <p:ph type="title"/>
          </p:nvPr>
        </p:nvSpPr>
        <p:spPr/>
        <p:txBody>
          <a:bodyPr vert="horz" wrap="square" lIns="91440" tIns="45720" rIns="91440" bIns="45720" anchor="ctr" anchorCtr="0"/>
          <a:p>
            <a:pPr eaLnBrk="1" hangingPunct="1"/>
            <a:r>
              <a:rPr lang="en-US" altLang="zh-CN" b="1" dirty="0"/>
              <a:t>3</a:t>
            </a:r>
            <a:r>
              <a:rPr lang="zh-CN" altLang="en-US" b="1" dirty="0"/>
              <a:t>、双相情感障碍</a:t>
            </a:r>
            <a:r>
              <a:rPr lang="zh-CN" altLang="en-US" dirty="0"/>
              <a:t> </a:t>
            </a:r>
            <a:endParaRPr lang="zh-CN" altLang="en-US" dirty="0"/>
          </a:p>
        </p:txBody>
      </p:sp>
      <p:sp>
        <p:nvSpPr>
          <p:cNvPr id="26627" name="Rectangle 3"/>
          <p:cNvSpPr>
            <a:spLocks noGrp="1"/>
          </p:cNvSpPr>
          <p:nvPr>
            <p:ph idx="1"/>
          </p:nvPr>
        </p:nvSpPr>
        <p:spPr/>
        <p:txBody>
          <a:bodyPr vert="horz" wrap="square" lIns="91440" tIns="45720" rIns="91440" bIns="45720" anchor="t" anchorCtr="0"/>
          <a:p>
            <a:pPr eaLnBrk="1" hangingPunct="1">
              <a:lnSpc>
                <a:spcPct val="90000"/>
              </a:lnSpc>
            </a:pPr>
            <a:r>
              <a:rPr lang="zh-CN" altLang="en-US" b="1" dirty="0"/>
              <a:t>双相情感障碍，也称双相心境（情感）障碍，是指既有躁狂发作，又有抑郁发作的一类心境障碍。</a:t>
            </a:r>
            <a:endParaRPr lang="zh-CN" altLang="en-US" b="1" dirty="0"/>
          </a:p>
          <a:p>
            <a:pPr eaLnBrk="1" hangingPunct="1">
              <a:lnSpc>
                <a:spcPct val="90000"/>
              </a:lnSpc>
            </a:pPr>
            <a:endParaRPr lang="zh-CN" altLang="en-US" b="1" dirty="0"/>
          </a:p>
          <a:p>
            <a:pPr eaLnBrk="1" hangingPunct="1">
              <a:lnSpc>
                <a:spcPct val="90000"/>
              </a:lnSpc>
            </a:pPr>
            <a:r>
              <a:rPr lang="zh-CN" altLang="en-US" b="1" dirty="0"/>
              <a:t>躁狂发作  呈典型的“三高”症状，即心境高涨、思维奔逸和活动增多。</a:t>
            </a:r>
            <a:endParaRPr lang="zh-CN" altLang="en-US" b="1" dirty="0"/>
          </a:p>
          <a:p>
            <a:pPr eaLnBrk="1" hangingPunct="1">
              <a:lnSpc>
                <a:spcPct val="90000"/>
              </a:lnSpc>
            </a:pPr>
            <a:endParaRPr lang="zh-CN" altLang="en-US" b="1" dirty="0"/>
          </a:p>
          <a:p>
            <a:pPr eaLnBrk="1" hangingPunct="1">
              <a:lnSpc>
                <a:spcPct val="90000"/>
              </a:lnSpc>
            </a:pPr>
            <a:r>
              <a:rPr lang="zh-CN" altLang="en-US" b="1" dirty="0"/>
              <a:t>抑郁发作  呈典型的“三低”症状，即情感低落、思维迟缓、意志活动减退。</a:t>
            </a:r>
            <a:endParaRPr lang="zh-CN" altLang="en-US"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2"/>
          <p:cNvSpPr>
            <a:spLocks noGrp="1"/>
          </p:cNvSpPr>
          <p:nvPr>
            <p:ph type="title"/>
          </p:nvPr>
        </p:nvSpPr>
        <p:spPr/>
        <p:txBody>
          <a:bodyPr vert="horz" wrap="square" lIns="91440" tIns="45720" rIns="91440" bIns="45720" anchor="ctr" anchorCtr="0"/>
          <a:p>
            <a:pPr eaLnBrk="1" hangingPunct="1"/>
            <a:r>
              <a:rPr lang="en-US" altLang="zh-CN" b="1" dirty="0"/>
              <a:t>4</a:t>
            </a:r>
            <a:r>
              <a:rPr lang="zh-CN" altLang="en-US" b="1" dirty="0"/>
              <a:t>、分裂情感障碍</a:t>
            </a:r>
            <a:endParaRPr lang="zh-CN" altLang="en-US" b="1" dirty="0"/>
          </a:p>
        </p:txBody>
      </p:sp>
      <p:sp>
        <p:nvSpPr>
          <p:cNvPr id="27651" name="Rectangle 3"/>
          <p:cNvSpPr>
            <a:spLocks noGrp="1"/>
          </p:cNvSpPr>
          <p:nvPr>
            <p:ph idx="1"/>
          </p:nvPr>
        </p:nvSpPr>
        <p:spPr/>
        <p:txBody>
          <a:bodyPr vert="horz" wrap="square" lIns="91440" tIns="45720" rIns="91440" bIns="45720" anchor="t" anchorCtr="0"/>
          <a:p>
            <a:pPr eaLnBrk="1" hangingPunct="1"/>
            <a:r>
              <a:rPr lang="zh-CN" altLang="zh-CN" b="1" dirty="0"/>
              <a:t>此型患者同时具有精神分裂症和情感障碍，特征为显著的心境症状（抑郁或躁狂）和精神分裂症症状，同时出现或至多相差几天，具反复发作特点。由于分裂情感性障碍常伴有功能障碍，往往须予以综合治疗（包括药物，心理疗法和社区支持），多完全缓解，预后较好。</a:t>
            </a:r>
            <a:endParaRPr lang="zh-CN" altLang="en-US"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2"/>
          <p:cNvSpPr>
            <a:spLocks noGrp="1"/>
          </p:cNvSpPr>
          <p:nvPr>
            <p:ph type="title"/>
          </p:nvPr>
        </p:nvSpPr>
        <p:spPr/>
        <p:txBody>
          <a:bodyPr vert="horz" wrap="square" lIns="91440" tIns="45720" rIns="91440" bIns="45720" anchor="ctr" anchorCtr="0"/>
          <a:p>
            <a:pPr eaLnBrk="1" hangingPunct="1"/>
            <a:r>
              <a:rPr lang="en-US" altLang="zh-CN" b="1" dirty="0"/>
              <a:t>5</a:t>
            </a:r>
            <a:r>
              <a:rPr lang="zh-CN" altLang="en-US" b="1" dirty="0"/>
              <a:t>、癫痫所致精神障碍</a:t>
            </a:r>
            <a:endParaRPr lang="zh-CN" altLang="en-US" b="1" dirty="0"/>
          </a:p>
        </p:txBody>
      </p:sp>
      <p:sp>
        <p:nvSpPr>
          <p:cNvPr id="28675" name="Rectangle 3"/>
          <p:cNvSpPr>
            <a:spLocks noGrp="1"/>
          </p:cNvSpPr>
          <p:nvPr>
            <p:ph idx="1"/>
          </p:nvPr>
        </p:nvSpPr>
        <p:spPr/>
        <p:txBody>
          <a:bodyPr vert="horz" wrap="square" lIns="91440" tIns="45720" rIns="91440" bIns="45720" anchor="t" anchorCtr="0"/>
          <a:p>
            <a:pPr eaLnBrk="1" hangingPunct="1"/>
            <a:r>
              <a:rPr lang="zh-CN" altLang="en-US" b="1" dirty="0"/>
              <a:t>癫痫所致精神障碍，又称癫痫性精神障碍。原发性及症状性癫痫均可发生精神障碍。癫痫患者在癫痫发作前、发作时、发作后或发作间歇期表现出的精神活动异常，有的患者甚至表现为持续性精神障碍。由于累及的部位及病理生理改变的不同，症状表现各异。</a:t>
            </a:r>
            <a:endParaRPr lang="zh-CN" altLang="en-US"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2"/>
          <p:cNvSpPr>
            <a:spLocks noGrp="1"/>
          </p:cNvSpPr>
          <p:nvPr>
            <p:ph type="title"/>
          </p:nvPr>
        </p:nvSpPr>
        <p:spPr/>
        <p:txBody>
          <a:bodyPr vert="horz" wrap="square" lIns="91440" tIns="45720" rIns="91440" bIns="45720" anchor="ctr" anchorCtr="0"/>
          <a:p>
            <a:pPr eaLnBrk="1" hangingPunct="1"/>
            <a:r>
              <a:rPr lang="en-US" altLang="zh-CN" b="1" dirty="0"/>
              <a:t>6</a:t>
            </a:r>
            <a:r>
              <a:rPr lang="zh-CN" altLang="en-US" b="1" dirty="0"/>
              <a:t>、精神发育迟滞伴发精神障碍</a:t>
            </a:r>
            <a:endParaRPr lang="zh-CN" altLang="en-US" b="1" dirty="0"/>
          </a:p>
        </p:txBody>
      </p:sp>
      <p:sp>
        <p:nvSpPr>
          <p:cNvPr id="29699" name="Rectangle 3"/>
          <p:cNvSpPr>
            <a:spLocks noGrp="1"/>
          </p:cNvSpPr>
          <p:nvPr>
            <p:ph idx="1"/>
          </p:nvPr>
        </p:nvSpPr>
        <p:spPr/>
        <p:txBody>
          <a:bodyPr vert="horz" wrap="square" lIns="91440" tIns="45720" rIns="91440" bIns="45720" anchor="t" anchorCtr="0"/>
          <a:p>
            <a:pPr eaLnBrk="1" hangingPunct="1"/>
            <a:r>
              <a:rPr lang="zh-CN" altLang="zh-CN" b="1" dirty="0"/>
              <a:t>是指精神发育迟滞者，伴发其他形式的精神障碍。</a:t>
            </a:r>
            <a:endParaRPr lang="zh-CN" altLang="zh-CN" b="1" dirty="0"/>
          </a:p>
          <a:p>
            <a:pPr eaLnBrk="1" hangingPunct="1"/>
            <a:r>
              <a:rPr lang="zh-CN" altLang="zh-CN" b="1" dirty="0"/>
              <a:t>精神发育迟滞是指个体在发育阶段（通常指</a:t>
            </a:r>
            <a:r>
              <a:rPr lang="en-US" altLang="zh-CN" b="1" dirty="0"/>
              <a:t>18</a:t>
            </a:r>
            <a:r>
              <a:rPr lang="zh-CN" altLang="en-US" b="1" dirty="0"/>
              <a:t>岁以前），由生物学因素、心理社会因素等原因所引起，以智力发育不全或受阻和社会适应困难为主要特征的一组综合征。过去几十年通常称为大脑发育不全、智力低下、精神幼稚症和精神发育不全。</a:t>
            </a:r>
            <a:endParaRPr lang="zh-CN" altLang="en-US"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2"/>
          <p:cNvSpPr>
            <a:spLocks noGrp="1"/>
          </p:cNvSpPr>
          <p:nvPr>
            <p:ph type="title"/>
          </p:nvPr>
        </p:nvSpPr>
        <p:spPr/>
        <p:txBody>
          <a:bodyPr vert="horz" wrap="square" lIns="91440" tIns="45720" rIns="91440" bIns="45720" anchor="ctr" anchorCtr="0"/>
          <a:p>
            <a:pPr eaLnBrk="1" hangingPunct="1"/>
            <a:r>
              <a:rPr lang="en-US" altLang="zh-CN" b="1" dirty="0"/>
              <a:t>6</a:t>
            </a:r>
            <a:r>
              <a:rPr lang="zh-CN" altLang="en-US" b="1" dirty="0"/>
              <a:t>、精神发育迟滞伴发精神障碍</a:t>
            </a:r>
            <a:endParaRPr lang="zh-CN" altLang="en-US" b="1" dirty="0"/>
          </a:p>
        </p:txBody>
      </p:sp>
      <p:sp>
        <p:nvSpPr>
          <p:cNvPr id="30723" name="Rectangle 3"/>
          <p:cNvSpPr>
            <a:spLocks noGrp="1"/>
          </p:cNvSpPr>
          <p:nvPr>
            <p:ph idx="1"/>
          </p:nvPr>
        </p:nvSpPr>
        <p:spPr/>
        <p:txBody>
          <a:bodyPr vert="horz" wrap="square" lIns="91440" tIns="45720" rIns="91440" bIns="45720" anchor="t" anchorCtr="0"/>
          <a:p>
            <a:pPr eaLnBrk="1" hangingPunct="1">
              <a:lnSpc>
                <a:spcPct val="90000"/>
              </a:lnSpc>
            </a:pPr>
            <a:r>
              <a:rPr lang="zh-CN" altLang="zh-CN" b="1" dirty="0"/>
              <a:t>精神发育迟滞患儿尚常伴有</a:t>
            </a:r>
            <a:r>
              <a:rPr lang="zh-CN" altLang="en-US" b="1" dirty="0"/>
              <a:t>听力障碍、视力障碍、运动障碍、大小便失禁、癫痫等。</a:t>
            </a:r>
            <a:endParaRPr lang="zh-CN" altLang="en-US" b="1" dirty="0"/>
          </a:p>
          <a:p>
            <a:pPr eaLnBrk="1" hangingPunct="1">
              <a:lnSpc>
                <a:spcPct val="90000"/>
              </a:lnSpc>
            </a:pPr>
            <a:r>
              <a:rPr lang="zh-CN" altLang="en-US" b="1" dirty="0"/>
              <a:t>部分患儿存在躯体畸形和特殊的躯体特征。</a:t>
            </a:r>
            <a:endParaRPr lang="zh-CN" altLang="en-US" b="1" dirty="0"/>
          </a:p>
          <a:p>
            <a:pPr eaLnBrk="1" hangingPunct="1">
              <a:lnSpc>
                <a:spcPct val="90000"/>
              </a:lnSpc>
            </a:pPr>
            <a:r>
              <a:rPr lang="zh-CN" altLang="en-US" b="1" dirty="0"/>
              <a:t>尚可能并发其它精神障碍，其发生率高于普通人群，这些障碍包括：行为障碍、恐怖症、强迫症、广泛焦虑障碍、儿童孤独症、精神分裂症、情感障碍。</a:t>
            </a:r>
            <a:endParaRPr lang="zh-CN" alt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a:spLocks noGrp="1"/>
          </p:cNvSpPr>
          <p:nvPr>
            <p:ph type="title"/>
          </p:nvPr>
        </p:nvSpPr>
        <p:spPr/>
        <p:txBody>
          <a:bodyPr vert="horz" wrap="square" lIns="91440" tIns="45720" rIns="91440" bIns="45720" anchor="ctr" anchorCtr="0"/>
          <a:p>
            <a:pPr eaLnBrk="1" hangingPunct="1"/>
            <a:r>
              <a:rPr lang="zh-CN" altLang="en-US" b="1" dirty="0"/>
              <a:t>（第三版）修订主要变化</a:t>
            </a:r>
            <a:endParaRPr lang="zh-CN" altLang="en-US" b="1" dirty="0"/>
          </a:p>
        </p:txBody>
      </p:sp>
      <p:sp>
        <p:nvSpPr>
          <p:cNvPr id="4099" name="Rectangle 3"/>
          <p:cNvSpPr>
            <a:spLocks noGrp="1"/>
          </p:cNvSpPr>
          <p:nvPr>
            <p:ph idx="1"/>
          </p:nvPr>
        </p:nvSpPr>
        <p:spPr/>
        <p:txBody>
          <a:bodyPr vert="horz" wrap="square" lIns="91440" tIns="45720" rIns="91440" bIns="45720" anchor="t" anchorCtr="0"/>
          <a:p>
            <a:pPr eaLnBrk="1" hangingPunct="1"/>
            <a:r>
              <a:rPr lang="en-US" altLang="zh-CN" b="1" dirty="0"/>
              <a:t>1</a:t>
            </a:r>
            <a:r>
              <a:rPr lang="zh-CN" altLang="en-US" b="1" dirty="0"/>
              <a:t>、“重性精神疾病患者健康管理”改为</a:t>
            </a:r>
            <a:endParaRPr lang="zh-CN" altLang="en-US" b="1" dirty="0"/>
          </a:p>
          <a:p>
            <a:pPr eaLnBrk="1" hangingPunct="1">
              <a:buNone/>
            </a:pPr>
            <a:r>
              <a:rPr lang="zh-CN" altLang="en-US" b="1" dirty="0"/>
              <a:t>        “严重精神障碍患者管理服务规范”。</a:t>
            </a:r>
            <a:endParaRPr lang="zh-CN" altLang="en-US" b="1" dirty="0"/>
          </a:p>
          <a:p>
            <a:pPr eaLnBrk="1" hangingPunct="1">
              <a:buNone/>
            </a:pPr>
            <a:endParaRPr lang="zh-CN" altLang="en-US" b="1" dirty="0"/>
          </a:p>
          <a:p>
            <a:pPr eaLnBrk="1" hangingPunct="1"/>
            <a:r>
              <a:rPr lang="en-US" altLang="zh-CN" b="1" dirty="0"/>
              <a:t>2</a:t>
            </a:r>
            <a:r>
              <a:rPr lang="zh-CN" altLang="en-US" b="1" dirty="0"/>
              <a:t>、删除“重性精神疾病患者管理率”指标。</a:t>
            </a:r>
            <a:endParaRPr lang="zh-CN" altLang="en-US" b="1" dirty="0"/>
          </a:p>
          <a:p>
            <a:pPr eaLnBrk="1" hangingPunct="1"/>
            <a:endParaRPr lang="zh-CN" altLang="en-US" b="1" dirty="0"/>
          </a:p>
          <a:p>
            <a:pPr eaLnBrk="1" hangingPunct="1"/>
            <a:r>
              <a:rPr lang="en-US" altLang="zh-CN" b="1" dirty="0"/>
              <a:t>3</a:t>
            </a:r>
            <a:r>
              <a:rPr lang="zh-CN" altLang="en-US" b="1" dirty="0"/>
              <a:t>、删除“重性精神疾病患者稳定率”指标。 </a:t>
            </a:r>
            <a:endParaRPr lang="zh-CN" altLang="en-US"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2"/>
          <p:cNvSpPr>
            <a:spLocks noGrp="1"/>
          </p:cNvSpPr>
          <p:nvPr>
            <p:ph type="title"/>
          </p:nvPr>
        </p:nvSpPr>
        <p:spPr/>
        <p:txBody>
          <a:bodyPr vert="horz" wrap="square" lIns="91440" tIns="45720" rIns="91440" bIns="45720" anchor="ctr" anchorCtr="0"/>
          <a:p>
            <a:pPr eaLnBrk="1" hangingPunct="1"/>
            <a:r>
              <a:rPr lang="zh-CN" altLang="en-US" sz="4000" b="1" dirty="0"/>
              <a:t>二、服务内容</a:t>
            </a:r>
            <a:br>
              <a:rPr lang="zh-CN" altLang="en-US" sz="4000" b="1" dirty="0"/>
            </a:br>
            <a:r>
              <a:rPr lang="zh-CN" altLang="en-US" sz="3200" b="1" dirty="0"/>
              <a:t>（一）患者信息管理</a:t>
            </a:r>
            <a:endParaRPr lang="zh-CN" altLang="en-US" sz="4000" b="1" dirty="0"/>
          </a:p>
        </p:txBody>
      </p:sp>
      <p:sp>
        <p:nvSpPr>
          <p:cNvPr id="31747" name="Rectangle 3"/>
          <p:cNvSpPr>
            <a:spLocks noGrp="1"/>
          </p:cNvSpPr>
          <p:nvPr>
            <p:ph idx="1"/>
          </p:nvPr>
        </p:nvSpPr>
        <p:spPr/>
        <p:txBody>
          <a:bodyPr vert="horz" wrap="square" lIns="91440" tIns="45720" rIns="91440" bIns="45720" anchor="t" anchorCtr="0"/>
          <a:p>
            <a:pPr eaLnBrk="1" hangingPunct="1"/>
            <a:r>
              <a:rPr lang="en-US" altLang="zh-CN" b="1" dirty="0"/>
              <a:t>1</a:t>
            </a:r>
            <a:r>
              <a:rPr lang="zh-CN" altLang="en-US" b="1" dirty="0"/>
              <a:t>、家属提供或直接转自原承担治疗卫生机构的疾病诊疗信息</a:t>
            </a:r>
            <a:endParaRPr lang="zh-CN" altLang="en-US" b="1" dirty="0"/>
          </a:p>
          <a:p>
            <a:pPr eaLnBrk="1" hangingPunct="1"/>
            <a:r>
              <a:rPr lang="en-US" altLang="zh-CN" b="1" dirty="0"/>
              <a:t>2</a:t>
            </a:r>
            <a:r>
              <a:rPr lang="zh-CN" altLang="en-US" b="1" dirty="0"/>
              <a:t>、为患者进行全面评估</a:t>
            </a:r>
            <a:endParaRPr lang="zh-CN" altLang="en-US" b="1" dirty="0"/>
          </a:p>
          <a:p>
            <a:pPr eaLnBrk="1" hangingPunct="1"/>
            <a:r>
              <a:rPr lang="en-US" altLang="zh-CN" b="1" dirty="0"/>
              <a:t>3</a:t>
            </a:r>
            <a:r>
              <a:rPr lang="zh-CN" altLang="en-US" b="1" dirty="0"/>
              <a:t>、建立居民健康档案</a:t>
            </a:r>
            <a:endParaRPr lang="zh-CN" altLang="en-US" b="1" dirty="0"/>
          </a:p>
          <a:p>
            <a:pPr eaLnBrk="1" hangingPunct="1"/>
            <a:r>
              <a:rPr lang="en-US" altLang="zh-CN" b="1" dirty="0"/>
              <a:t>4</a:t>
            </a:r>
            <a:r>
              <a:rPr lang="zh-CN" altLang="en-US" b="1" dirty="0"/>
              <a:t>、填写</a:t>
            </a:r>
            <a:r>
              <a:rPr lang="zh-CN" altLang="en-US" b="1" dirty="0">
                <a:solidFill>
                  <a:srgbClr val="FF0000"/>
                </a:solidFill>
              </a:rPr>
              <a:t>严重精神障碍患者个人信息补充表</a:t>
            </a:r>
            <a:endParaRPr lang="zh-CN" altLang="en-US" b="1" dirty="0">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2"/>
          <p:cNvSpPr>
            <a:spLocks noGrp="1"/>
          </p:cNvSpPr>
          <p:nvPr>
            <p:ph type="title"/>
          </p:nvPr>
        </p:nvSpPr>
        <p:spPr/>
        <p:txBody>
          <a:bodyPr vert="horz" wrap="square" lIns="91440" tIns="45720" rIns="91440" bIns="45720" anchor="ctr" anchorCtr="0"/>
          <a:p>
            <a:pPr eaLnBrk="1" hangingPunct="1"/>
            <a:r>
              <a:rPr lang="zh-CN" altLang="en-US" sz="4000" b="1" dirty="0"/>
              <a:t>二、服务内容</a:t>
            </a:r>
            <a:br>
              <a:rPr lang="zh-CN" altLang="en-US" sz="4000" b="1" dirty="0"/>
            </a:br>
            <a:r>
              <a:rPr lang="zh-CN" altLang="en-US" sz="3200" b="1" dirty="0"/>
              <a:t>（二）随访评估</a:t>
            </a:r>
            <a:endParaRPr lang="zh-CN" altLang="en-US" sz="4000" b="1" dirty="0"/>
          </a:p>
        </p:txBody>
      </p:sp>
      <p:sp>
        <p:nvSpPr>
          <p:cNvPr id="32771" name="Rectangle 3"/>
          <p:cNvSpPr>
            <a:spLocks noGrp="1"/>
          </p:cNvSpPr>
          <p:nvPr>
            <p:ph idx="1"/>
          </p:nvPr>
        </p:nvSpPr>
        <p:spPr>
          <a:xfrm>
            <a:off x="457200" y="1600200"/>
            <a:ext cx="8229600" cy="4953000"/>
          </a:xfrm>
        </p:spPr>
        <p:txBody>
          <a:bodyPr vert="horz" wrap="square" lIns="91440" tIns="45720" rIns="91440" bIns="45720" anchor="t" anchorCtr="0"/>
          <a:p>
            <a:pPr eaLnBrk="1" hangingPunct="1">
              <a:lnSpc>
                <a:spcPct val="90000"/>
              </a:lnSpc>
            </a:pPr>
            <a:r>
              <a:rPr lang="en-US" altLang="zh-CN" b="1" dirty="0"/>
              <a:t>1</a:t>
            </a:r>
            <a:r>
              <a:rPr lang="zh-CN" altLang="en-US" b="1" dirty="0"/>
              <a:t>、对管理患者每年至少随访</a:t>
            </a:r>
            <a:r>
              <a:rPr lang="en-US" altLang="zh-CN" b="1" dirty="0"/>
              <a:t>4</a:t>
            </a:r>
            <a:r>
              <a:rPr lang="zh-CN" altLang="en-US" b="1" dirty="0"/>
              <a:t>次，</a:t>
            </a:r>
            <a:endParaRPr lang="zh-CN" altLang="en-US" b="1" dirty="0"/>
          </a:p>
          <a:p>
            <a:pPr eaLnBrk="1" hangingPunct="1">
              <a:lnSpc>
                <a:spcPct val="90000"/>
              </a:lnSpc>
            </a:pPr>
            <a:r>
              <a:rPr lang="en-US" altLang="zh-CN" b="1" dirty="0"/>
              <a:t>2</a:t>
            </a:r>
            <a:r>
              <a:rPr lang="zh-CN" altLang="en-US" b="1" dirty="0"/>
              <a:t>、每次随访对患者进行危险性评估</a:t>
            </a:r>
            <a:endParaRPr lang="zh-CN" altLang="en-US" b="1" dirty="0"/>
          </a:p>
          <a:p>
            <a:pPr eaLnBrk="1" hangingPunct="1">
              <a:lnSpc>
                <a:spcPct val="90000"/>
              </a:lnSpc>
            </a:pPr>
            <a:r>
              <a:rPr lang="en-US" altLang="zh-CN" b="1" dirty="0"/>
              <a:t>3</a:t>
            </a:r>
            <a:r>
              <a:rPr lang="zh-CN" altLang="en-US" b="1" dirty="0"/>
              <a:t>、检查患者精神状况：阳性症状、阴性症</a:t>
            </a:r>
            <a:endParaRPr lang="zh-CN" altLang="en-US" b="1" dirty="0"/>
          </a:p>
          <a:p>
            <a:pPr eaLnBrk="1" hangingPunct="1">
              <a:lnSpc>
                <a:spcPct val="90000"/>
              </a:lnSpc>
              <a:buNone/>
            </a:pPr>
            <a:r>
              <a:rPr lang="zh-CN" altLang="en-US" b="1" dirty="0"/>
              <a:t>        状、自知力</a:t>
            </a:r>
            <a:endParaRPr lang="zh-CN" altLang="en-US" b="1" dirty="0"/>
          </a:p>
          <a:p>
            <a:pPr eaLnBrk="1" hangingPunct="1">
              <a:lnSpc>
                <a:spcPct val="90000"/>
              </a:lnSpc>
            </a:pPr>
            <a:r>
              <a:rPr lang="en-US" altLang="zh-CN" b="1" dirty="0"/>
              <a:t>4</a:t>
            </a:r>
            <a:r>
              <a:rPr lang="zh-CN" altLang="en-US" b="1" dirty="0"/>
              <a:t>、询问评估患者躯体疾病</a:t>
            </a:r>
            <a:endParaRPr lang="zh-CN" altLang="en-US" b="1" dirty="0"/>
          </a:p>
          <a:p>
            <a:pPr eaLnBrk="1" hangingPunct="1">
              <a:lnSpc>
                <a:spcPct val="90000"/>
              </a:lnSpc>
            </a:pPr>
            <a:r>
              <a:rPr lang="en-US" altLang="zh-CN" b="1" dirty="0"/>
              <a:t>5</a:t>
            </a:r>
            <a:r>
              <a:rPr lang="zh-CN" altLang="en-US" b="1" dirty="0"/>
              <a:t>、社会功能情况</a:t>
            </a:r>
            <a:endParaRPr lang="zh-CN" altLang="en-US" b="1" dirty="0"/>
          </a:p>
          <a:p>
            <a:pPr eaLnBrk="1" hangingPunct="1">
              <a:lnSpc>
                <a:spcPct val="90000"/>
              </a:lnSpc>
            </a:pPr>
            <a:r>
              <a:rPr lang="en-US" altLang="zh-CN" b="1" dirty="0"/>
              <a:t>6</a:t>
            </a:r>
            <a:r>
              <a:rPr lang="zh-CN" altLang="en-US" b="1" dirty="0"/>
              <a:t>、用药情况</a:t>
            </a:r>
            <a:endParaRPr lang="zh-CN" altLang="en-US" b="1" dirty="0"/>
          </a:p>
          <a:p>
            <a:pPr eaLnBrk="1" hangingPunct="1">
              <a:lnSpc>
                <a:spcPct val="90000"/>
              </a:lnSpc>
            </a:pPr>
            <a:r>
              <a:rPr lang="en-US" altLang="zh-CN" b="1" dirty="0"/>
              <a:t>7</a:t>
            </a:r>
            <a:r>
              <a:rPr lang="zh-CN" altLang="en-US" b="1" dirty="0"/>
              <a:t>、各项实验室检查</a:t>
            </a:r>
            <a:endParaRPr lang="zh-CN" altLang="en-US" b="1" dirty="0"/>
          </a:p>
          <a:p>
            <a:pPr eaLnBrk="1" hangingPunct="1">
              <a:lnSpc>
                <a:spcPct val="90000"/>
              </a:lnSpc>
            </a:pPr>
            <a:r>
              <a:rPr lang="en-US" altLang="zh-CN" b="1" dirty="0"/>
              <a:t>8</a:t>
            </a:r>
            <a:r>
              <a:rPr lang="zh-CN" altLang="en-US" b="1" dirty="0"/>
              <a:t>、对家庭社会影响</a:t>
            </a:r>
            <a:endParaRPr lang="zh-CN" altLang="en-US"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2"/>
          <p:cNvSpPr>
            <a:spLocks noGrp="1"/>
          </p:cNvSpPr>
          <p:nvPr>
            <p:ph type="title"/>
          </p:nvPr>
        </p:nvSpPr>
        <p:spPr/>
        <p:txBody>
          <a:bodyPr vert="horz" wrap="square" lIns="91440" tIns="45720" rIns="91440" bIns="45720" anchor="ctr" anchorCtr="0"/>
          <a:p>
            <a:pPr eaLnBrk="1" hangingPunct="1"/>
            <a:r>
              <a:rPr lang="en-US" altLang="zh-CN" b="1" dirty="0"/>
              <a:t>1</a:t>
            </a:r>
            <a:r>
              <a:rPr lang="zh-CN" altLang="en-US" b="1" dirty="0"/>
              <a:t>、随访</a:t>
            </a:r>
            <a:endParaRPr lang="zh-CN" altLang="en-US" b="1" dirty="0"/>
          </a:p>
        </p:txBody>
      </p:sp>
      <p:sp>
        <p:nvSpPr>
          <p:cNvPr id="33795" name="Rectangle 3"/>
          <p:cNvSpPr>
            <a:spLocks noGrp="1"/>
          </p:cNvSpPr>
          <p:nvPr>
            <p:ph idx="1"/>
          </p:nvPr>
        </p:nvSpPr>
        <p:spPr/>
        <p:txBody>
          <a:bodyPr vert="horz" wrap="square" lIns="91440" tIns="45720" rIns="91440" bIns="45720" anchor="t" anchorCtr="0"/>
          <a:p>
            <a:pPr eaLnBrk="1" hangingPunct="1">
              <a:lnSpc>
                <a:spcPct val="90000"/>
              </a:lnSpc>
            </a:pPr>
            <a:r>
              <a:rPr lang="zh-CN" altLang="en-US" sz="2800" b="1" dirty="0"/>
              <a:t>随访次数：一年</a:t>
            </a:r>
            <a:r>
              <a:rPr lang="en-US" altLang="zh-CN" sz="2800" b="1" dirty="0"/>
              <a:t>4</a:t>
            </a:r>
            <a:r>
              <a:rPr lang="zh-CN" altLang="en-US" sz="2800" b="1" dirty="0"/>
              <a:t>次</a:t>
            </a:r>
            <a:endParaRPr lang="zh-CN" altLang="en-US" sz="2800" b="1" dirty="0"/>
          </a:p>
          <a:p>
            <a:pPr eaLnBrk="1" hangingPunct="1">
              <a:lnSpc>
                <a:spcPct val="90000"/>
              </a:lnSpc>
            </a:pPr>
            <a:endParaRPr lang="zh-CN" altLang="en-US" sz="2800" b="1" dirty="0"/>
          </a:p>
          <a:p>
            <a:pPr eaLnBrk="1" hangingPunct="1">
              <a:lnSpc>
                <a:spcPct val="90000"/>
              </a:lnSpc>
            </a:pPr>
            <a:r>
              <a:rPr lang="zh-CN" altLang="zh-CN" sz="2800" b="1" dirty="0"/>
              <a:t>随访方式</a:t>
            </a:r>
            <a:r>
              <a:rPr lang="zh-CN" altLang="en-US" sz="2800" b="1" dirty="0"/>
              <a:t>：</a:t>
            </a:r>
            <a:endParaRPr lang="zh-CN" altLang="en-US" sz="2800" b="1" dirty="0"/>
          </a:p>
          <a:p>
            <a:pPr eaLnBrk="1" hangingPunct="1">
              <a:lnSpc>
                <a:spcPct val="90000"/>
              </a:lnSpc>
            </a:pPr>
            <a:r>
              <a:rPr lang="zh-CN" altLang="zh-CN" sz="2800" b="1" dirty="0">
                <a:solidFill>
                  <a:srgbClr val="FF0000"/>
                </a:solidFill>
              </a:rPr>
              <a:t>预约患者到门诊就诊</a:t>
            </a:r>
            <a:endParaRPr lang="zh-CN" altLang="en-US" sz="2800" b="1" dirty="0">
              <a:solidFill>
                <a:srgbClr val="FF0000"/>
              </a:solidFill>
            </a:endParaRPr>
          </a:p>
          <a:p>
            <a:pPr eaLnBrk="1" hangingPunct="1">
              <a:lnSpc>
                <a:spcPct val="90000"/>
              </a:lnSpc>
            </a:pPr>
            <a:r>
              <a:rPr lang="zh-CN" altLang="zh-CN" sz="2800" b="1" dirty="0">
                <a:solidFill>
                  <a:srgbClr val="FF0000"/>
                </a:solidFill>
              </a:rPr>
              <a:t>电话追踪</a:t>
            </a:r>
            <a:endParaRPr lang="zh-CN" altLang="en-US" sz="2800" b="1" dirty="0">
              <a:solidFill>
                <a:srgbClr val="FF0000"/>
              </a:solidFill>
            </a:endParaRPr>
          </a:p>
          <a:p>
            <a:pPr eaLnBrk="1" hangingPunct="1">
              <a:lnSpc>
                <a:spcPct val="90000"/>
              </a:lnSpc>
            </a:pPr>
            <a:r>
              <a:rPr lang="zh-CN" altLang="zh-CN" sz="2800" b="1" dirty="0">
                <a:solidFill>
                  <a:srgbClr val="FF0000"/>
                </a:solidFill>
              </a:rPr>
              <a:t>家庭访视</a:t>
            </a:r>
            <a:endParaRPr lang="zh-CN" altLang="en-US" sz="2800" b="1" dirty="0">
              <a:solidFill>
                <a:srgbClr val="FF0000"/>
              </a:solidFill>
            </a:endParaRPr>
          </a:p>
          <a:p>
            <a:pPr eaLnBrk="1" hangingPunct="1">
              <a:lnSpc>
                <a:spcPct val="90000"/>
              </a:lnSpc>
            </a:pPr>
            <a:endParaRPr lang="zh-CN" altLang="en-US" sz="2800" b="1" dirty="0">
              <a:solidFill>
                <a:srgbClr val="FF0000"/>
              </a:solidFill>
            </a:endParaRPr>
          </a:p>
          <a:p>
            <a:pPr eaLnBrk="1" hangingPunct="1">
              <a:lnSpc>
                <a:spcPct val="90000"/>
              </a:lnSpc>
            </a:pPr>
            <a:endParaRPr lang="zh-CN" altLang="en-US" sz="2800" b="1" dirty="0">
              <a:solidFill>
                <a:srgbClr val="FF0000"/>
              </a:solidFill>
            </a:endParaRPr>
          </a:p>
          <a:p>
            <a:pPr eaLnBrk="1" hangingPunct="1">
              <a:lnSpc>
                <a:spcPct val="90000"/>
              </a:lnSpc>
            </a:pPr>
            <a:r>
              <a:rPr lang="zh-CN" altLang="en-US" sz="2800" b="1" dirty="0">
                <a:solidFill>
                  <a:srgbClr val="FF0000"/>
                </a:solidFill>
              </a:rPr>
              <a:t>填写随访服务记录表</a:t>
            </a:r>
            <a:endParaRPr lang="zh-CN" altLang="en-US" sz="2800" b="1" dirty="0">
              <a:solidFill>
                <a:srgbClr val="FF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2"/>
          <p:cNvSpPr>
            <a:spLocks noGrp="1"/>
          </p:cNvSpPr>
          <p:nvPr>
            <p:ph type="title"/>
          </p:nvPr>
        </p:nvSpPr>
        <p:spPr/>
        <p:txBody>
          <a:bodyPr vert="horz" wrap="square" lIns="91440" tIns="45720" rIns="91440" bIns="45720" anchor="ctr" anchorCtr="0"/>
          <a:p>
            <a:pPr eaLnBrk="1" hangingPunct="1"/>
            <a:r>
              <a:rPr lang="en-US" altLang="zh-CN" b="1" dirty="0"/>
              <a:t>2</a:t>
            </a:r>
            <a:r>
              <a:rPr lang="zh-CN" altLang="en-US" b="1" dirty="0"/>
              <a:t>、</a:t>
            </a:r>
            <a:r>
              <a:rPr lang="en-US" altLang="zh-CN" b="1" dirty="0">
                <a:solidFill>
                  <a:srgbClr val="FF0000"/>
                </a:solidFill>
              </a:rPr>
              <a:t>6</a:t>
            </a:r>
            <a:r>
              <a:rPr lang="zh-CN" altLang="en-US" b="1" dirty="0">
                <a:solidFill>
                  <a:srgbClr val="FF0000"/>
                </a:solidFill>
              </a:rPr>
              <a:t>级危险评估</a:t>
            </a:r>
            <a:endParaRPr lang="zh-CN" altLang="en-US" b="1" dirty="0">
              <a:solidFill>
                <a:srgbClr val="FF0000"/>
              </a:solidFill>
            </a:endParaRPr>
          </a:p>
        </p:txBody>
      </p:sp>
      <p:sp>
        <p:nvSpPr>
          <p:cNvPr id="34819" name="Rectangle 3"/>
          <p:cNvSpPr>
            <a:spLocks noGrp="1"/>
          </p:cNvSpPr>
          <p:nvPr>
            <p:ph idx="1"/>
          </p:nvPr>
        </p:nvSpPr>
        <p:spPr>
          <a:xfrm>
            <a:off x="0" y="1600200"/>
            <a:ext cx="8991600" cy="5029200"/>
          </a:xfrm>
        </p:spPr>
        <p:txBody>
          <a:bodyPr vert="horz" wrap="square" lIns="91440" tIns="45720" rIns="91440" bIns="45720" anchor="t" anchorCtr="0"/>
          <a:p>
            <a:pPr algn="just" eaLnBrk="1" hangingPunct="1"/>
            <a:r>
              <a:rPr lang="en-US" altLang="zh-CN" sz="2800" b="1" dirty="0"/>
              <a:t>0</a:t>
            </a:r>
            <a:r>
              <a:rPr lang="zh-CN" altLang="en-US" sz="2800" b="1" dirty="0"/>
              <a:t>级：无符合以下</a:t>
            </a:r>
            <a:r>
              <a:rPr lang="en-US" altLang="zh-CN" sz="2800" b="1" dirty="0"/>
              <a:t>1----5</a:t>
            </a:r>
            <a:r>
              <a:rPr lang="zh-CN" altLang="en-US" sz="2800" b="1" dirty="0"/>
              <a:t>级中的任何行为</a:t>
            </a:r>
            <a:endParaRPr lang="zh-CN" altLang="en-US" sz="2800" b="1" dirty="0"/>
          </a:p>
          <a:p>
            <a:pPr eaLnBrk="1" hangingPunct="1"/>
            <a:r>
              <a:rPr lang="en-US" altLang="zh-CN" sz="2800" b="1" dirty="0"/>
              <a:t>1</a:t>
            </a:r>
            <a:r>
              <a:rPr lang="zh-CN" altLang="en-US" sz="2800" b="1" dirty="0"/>
              <a:t>级：口头威胁，喊叫，但没有打砸行为</a:t>
            </a:r>
            <a:endParaRPr lang="zh-CN" altLang="en-US" sz="2800" b="1" dirty="0"/>
          </a:p>
          <a:p>
            <a:pPr eaLnBrk="1" hangingPunct="1"/>
            <a:r>
              <a:rPr lang="en-US" altLang="zh-CN" sz="2800" b="1" dirty="0"/>
              <a:t>2</a:t>
            </a:r>
            <a:r>
              <a:rPr lang="zh-CN" altLang="en-US" sz="2800" b="1" dirty="0"/>
              <a:t>级：打砸行为，局限在家里，针对财物，能劝说制止</a:t>
            </a:r>
            <a:endParaRPr lang="zh-CN" altLang="en-US" sz="2800" b="1" dirty="0"/>
          </a:p>
          <a:p>
            <a:pPr eaLnBrk="1" hangingPunct="1"/>
            <a:r>
              <a:rPr lang="en-US" altLang="zh-CN" sz="2800" b="1" dirty="0"/>
              <a:t>3</a:t>
            </a:r>
            <a:r>
              <a:rPr lang="zh-CN" altLang="en-US" sz="2800" b="1" dirty="0"/>
              <a:t>级：明显打砸行为，不分场合，针对财物或人，不能</a:t>
            </a:r>
            <a:endParaRPr lang="zh-CN" altLang="en-US" sz="2800" b="1" dirty="0"/>
          </a:p>
          <a:p>
            <a:pPr eaLnBrk="1" hangingPunct="1">
              <a:buNone/>
            </a:pPr>
            <a:r>
              <a:rPr lang="zh-CN" altLang="en-US" sz="2800" b="1" dirty="0"/>
              <a:t>            接受劝说而停止</a:t>
            </a:r>
            <a:endParaRPr lang="zh-CN" altLang="en-US" sz="2800" b="1" dirty="0"/>
          </a:p>
          <a:p>
            <a:pPr eaLnBrk="1" hangingPunct="1"/>
            <a:r>
              <a:rPr lang="en-US" altLang="zh-CN" sz="2800" b="1" dirty="0"/>
              <a:t>4</a:t>
            </a:r>
            <a:r>
              <a:rPr lang="zh-CN" altLang="en-US" sz="2800" b="1" dirty="0"/>
              <a:t>级：持续的打砸行为，不分场合，针对人或财物，不</a:t>
            </a:r>
            <a:endParaRPr lang="zh-CN" altLang="en-US" sz="2800" b="1" dirty="0"/>
          </a:p>
          <a:p>
            <a:pPr eaLnBrk="1" hangingPunct="1">
              <a:buNone/>
            </a:pPr>
            <a:r>
              <a:rPr lang="zh-CN" altLang="en-US" sz="2800" b="1" dirty="0"/>
              <a:t>            能接受劝说而停止（包括自伤、杀人）</a:t>
            </a:r>
            <a:endParaRPr lang="zh-CN" altLang="en-US" sz="2800" b="1" dirty="0"/>
          </a:p>
          <a:p>
            <a:pPr eaLnBrk="1" hangingPunct="1"/>
            <a:r>
              <a:rPr lang="en-US" altLang="zh-CN" sz="2800" b="1" dirty="0"/>
              <a:t>5</a:t>
            </a:r>
            <a:r>
              <a:rPr lang="zh-CN" altLang="en-US" sz="2800" b="1" dirty="0"/>
              <a:t>级：持械针对人的任何暴力行为。或者纵火、爆炸行</a:t>
            </a:r>
            <a:endParaRPr lang="zh-CN" altLang="en-US" sz="2800" b="1" dirty="0"/>
          </a:p>
          <a:p>
            <a:pPr eaLnBrk="1" hangingPunct="1">
              <a:buNone/>
            </a:pPr>
            <a:r>
              <a:rPr lang="zh-CN" altLang="en-US" sz="2800" b="1" dirty="0"/>
              <a:t>            为，无论在家里还是公共场合。</a:t>
            </a:r>
            <a:endParaRPr lang="zh-CN" altLang="en-US" sz="28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内容占位符 2"/>
          <p:cNvSpPr>
            <a:spLocks noGrp="1"/>
          </p:cNvSpPr>
          <p:nvPr>
            <p:ph idx="1"/>
          </p:nvPr>
        </p:nvSpPr>
        <p:spPr>
          <a:xfrm>
            <a:off x="457200" y="533400"/>
            <a:ext cx="8229600" cy="6019800"/>
          </a:xfrm>
        </p:spPr>
        <p:txBody>
          <a:bodyPr vert="horz" wrap="square" lIns="91440" tIns="45720" rIns="91440" bIns="45720" anchor="t" anchorCtr="0"/>
          <a:p>
            <a:pPr eaLnBrk="1" hangingPunct="1"/>
            <a:r>
              <a:rPr lang="en-US" altLang="zh-CN" sz="2800" b="1" dirty="0">
                <a:solidFill>
                  <a:srgbClr val="FF0000"/>
                </a:solidFill>
              </a:rPr>
              <a:t>6</a:t>
            </a:r>
            <a:r>
              <a:rPr lang="zh-CN" altLang="en-US" sz="2800" b="1" dirty="0">
                <a:solidFill>
                  <a:srgbClr val="FF0000"/>
                </a:solidFill>
              </a:rPr>
              <a:t>级评估的分级要点实际并不难，可以简单记为：</a:t>
            </a:r>
            <a:endParaRPr lang="zh-CN" altLang="en-US" sz="2800" b="1" dirty="0">
              <a:solidFill>
                <a:srgbClr val="FF0000"/>
              </a:solidFill>
            </a:endParaRPr>
          </a:p>
          <a:p>
            <a:pPr eaLnBrk="1" hangingPunct="1">
              <a:lnSpc>
                <a:spcPct val="150000"/>
              </a:lnSpc>
            </a:pPr>
            <a:r>
              <a:rPr lang="en-US" altLang="zh-CN" sz="2800" b="1" dirty="0"/>
              <a:t>0</a:t>
            </a:r>
            <a:r>
              <a:rPr lang="zh-CN" altLang="en-US" sz="2800" b="1" dirty="0"/>
              <a:t>级无，</a:t>
            </a:r>
            <a:r>
              <a:rPr lang="en-US" altLang="zh-CN" sz="2800" b="1" dirty="0"/>
              <a:t>1</a:t>
            </a:r>
            <a:r>
              <a:rPr lang="zh-CN" altLang="en-US" sz="2800" b="1" dirty="0"/>
              <a:t>级骂， </a:t>
            </a:r>
            <a:r>
              <a:rPr lang="en-US" altLang="zh-CN" sz="2800" b="1" dirty="0"/>
              <a:t>2</a:t>
            </a:r>
            <a:r>
              <a:rPr lang="zh-CN" altLang="en-US" sz="2800" b="1" dirty="0"/>
              <a:t>级</a:t>
            </a:r>
            <a:r>
              <a:rPr lang="en-US" altLang="zh-CN" sz="2800" b="1" dirty="0"/>
              <a:t>3</a:t>
            </a:r>
            <a:r>
              <a:rPr lang="zh-CN" altLang="en-US" sz="2800" b="1" dirty="0"/>
              <a:t>级有打砸； </a:t>
            </a:r>
            <a:endParaRPr lang="zh-CN" altLang="en-US" sz="2800" b="1" dirty="0"/>
          </a:p>
          <a:p>
            <a:pPr eaLnBrk="1" hangingPunct="1">
              <a:lnSpc>
                <a:spcPct val="150000"/>
              </a:lnSpc>
            </a:pPr>
            <a:r>
              <a:rPr lang="zh-CN" altLang="en-US" sz="2800" b="1" dirty="0"/>
              <a:t> </a:t>
            </a:r>
            <a:r>
              <a:rPr lang="en-US" altLang="zh-CN" sz="2800" b="1" dirty="0"/>
              <a:t>2</a:t>
            </a:r>
            <a:r>
              <a:rPr lang="zh-CN" altLang="en-US" sz="2800" b="1" dirty="0"/>
              <a:t>级家内摔东西，别人劝说能听话；</a:t>
            </a:r>
            <a:endParaRPr lang="zh-CN" altLang="en-US" sz="2800" b="1" dirty="0"/>
          </a:p>
          <a:p>
            <a:pPr eaLnBrk="1" hangingPunct="1">
              <a:lnSpc>
                <a:spcPct val="150000"/>
              </a:lnSpc>
            </a:pPr>
            <a:r>
              <a:rPr lang="en-US" altLang="zh-CN" sz="2800" b="1" dirty="0"/>
              <a:t>3</a:t>
            </a:r>
            <a:r>
              <a:rPr lang="zh-CN" altLang="en-US" sz="2800" b="1" dirty="0"/>
              <a:t>级折腾出了家，劝说就是不听话；</a:t>
            </a:r>
            <a:endParaRPr lang="zh-CN" altLang="en-US" sz="2800" b="1" dirty="0"/>
          </a:p>
          <a:p>
            <a:pPr eaLnBrk="1" hangingPunct="1">
              <a:lnSpc>
                <a:spcPct val="150000"/>
              </a:lnSpc>
            </a:pPr>
            <a:r>
              <a:rPr lang="en-US" altLang="zh-CN" sz="2800" b="1" dirty="0"/>
              <a:t>4</a:t>
            </a:r>
            <a:r>
              <a:rPr lang="zh-CN" altLang="en-US" sz="2800" b="1" dirty="0"/>
              <a:t>级毁物还伤人，甚至自伤和自杀；</a:t>
            </a:r>
            <a:endParaRPr lang="zh-CN" altLang="en-US" sz="2800" b="1" dirty="0"/>
          </a:p>
          <a:p>
            <a:pPr eaLnBrk="1" hangingPunct="1">
              <a:lnSpc>
                <a:spcPct val="150000"/>
              </a:lnSpc>
            </a:pPr>
            <a:r>
              <a:rPr lang="en-US" altLang="zh-CN" sz="2800" b="1" dirty="0"/>
              <a:t>5</a:t>
            </a:r>
            <a:r>
              <a:rPr lang="zh-CN" altLang="en-US" sz="2800" b="1" dirty="0"/>
              <a:t>级手中有凶器，想要制止靠警察。</a:t>
            </a:r>
            <a:endParaRPr lang="zh-CN" altLang="en-US" sz="2800" b="1" dirty="0"/>
          </a:p>
          <a:p>
            <a:pPr eaLnBrk="1" hangingPunct="1">
              <a:lnSpc>
                <a:spcPct val="150000"/>
              </a:lnSpc>
            </a:pPr>
            <a:r>
              <a:rPr lang="zh-CN" altLang="en-US" sz="2800" b="1" dirty="0"/>
              <a:t>想记住更简单的请看：</a:t>
            </a:r>
            <a:endParaRPr lang="zh-CN" altLang="en-US" sz="2800" b="1" dirty="0"/>
          </a:p>
          <a:p>
            <a:pPr eaLnBrk="1" hangingPunct="1">
              <a:lnSpc>
                <a:spcPct val="150000"/>
              </a:lnSpc>
            </a:pPr>
            <a:r>
              <a:rPr lang="zh-CN" altLang="en-US" sz="2800" b="1" dirty="0"/>
              <a:t>一骂二摔三家外，四五报请警察来。 </a:t>
            </a:r>
            <a:endParaRPr lang="zh-CN" altLang="en-US"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Rectangle 2"/>
          <p:cNvSpPr>
            <a:spLocks noGrp="1"/>
          </p:cNvSpPr>
          <p:nvPr>
            <p:ph type="title"/>
          </p:nvPr>
        </p:nvSpPr>
        <p:spPr/>
        <p:txBody>
          <a:bodyPr vert="horz" wrap="square" lIns="91440" tIns="45720" rIns="91440" bIns="45720" anchor="ctr" anchorCtr="0"/>
          <a:p>
            <a:pPr eaLnBrk="1" hangingPunct="1"/>
            <a:r>
              <a:rPr lang="en-US" altLang="zh-CN" sz="4000" b="1" dirty="0"/>
              <a:t> 3</a:t>
            </a:r>
            <a:r>
              <a:rPr lang="zh-CN" altLang="en-US" b="1" dirty="0"/>
              <a:t>、阳性症状、阴性症状</a:t>
            </a:r>
            <a:br>
              <a:rPr lang="zh-CN" altLang="en-US" b="1" dirty="0"/>
            </a:br>
            <a:r>
              <a:rPr lang="zh-CN" altLang="en-US" b="1" dirty="0">
                <a:solidFill>
                  <a:srgbClr val="FF0000"/>
                </a:solidFill>
              </a:rPr>
              <a:t>自知力判断</a:t>
            </a:r>
            <a:endParaRPr lang="zh-CN" altLang="en-US" b="1" dirty="0">
              <a:solidFill>
                <a:srgbClr val="FF0000"/>
              </a:solidFill>
            </a:endParaRPr>
          </a:p>
        </p:txBody>
      </p:sp>
      <p:sp>
        <p:nvSpPr>
          <p:cNvPr id="36867" name="Rectangle 3"/>
          <p:cNvSpPr>
            <a:spLocks noGrp="1"/>
          </p:cNvSpPr>
          <p:nvPr>
            <p:ph idx="1"/>
          </p:nvPr>
        </p:nvSpPr>
        <p:spPr>
          <a:xfrm>
            <a:off x="457200" y="2514600"/>
            <a:ext cx="8229600" cy="3611563"/>
          </a:xfrm>
        </p:spPr>
        <p:txBody>
          <a:bodyPr vert="horz" wrap="square" lIns="91440" tIns="45720" rIns="91440" bIns="45720" anchor="t" anchorCtr="0"/>
          <a:p>
            <a:pPr algn="just" eaLnBrk="1" hangingPunct="1"/>
            <a:r>
              <a:rPr lang="en-US" altLang="zh-CN" dirty="0"/>
              <a:t> </a:t>
            </a:r>
            <a:r>
              <a:rPr lang="en-US" altLang="zh-CN" b="1" dirty="0"/>
              <a:t>①</a:t>
            </a:r>
            <a:r>
              <a:rPr lang="zh-CN" altLang="en-US" b="1" dirty="0"/>
              <a:t>自知力完全：患者精神症状消失，真正认识到自己有病，能透彻认识到哪些是病态表现，并认为需要治疗。</a:t>
            </a:r>
            <a:endParaRPr lang="zh-CN" altLang="en-US" b="1" dirty="0"/>
          </a:p>
          <a:p>
            <a:pPr eaLnBrk="1" hangingPunct="1"/>
            <a:r>
              <a:rPr lang="zh-CN" altLang="en-US" b="1" dirty="0"/>
              <a:t>②自知力不全：患者承认有病，但缺乏正确认识和分析自己病态表现的能力。</a:t>
            </a:r>
            <a:endParaRPr lang="zh-CN" altLang="en-US" b="1" dirty="0"/>
          </a:p>
          <a:p>
            <a:pPr eaLnBrk="1" hangingPunct="1"/>
            <a:r>
              <a:rPr lang="zh-CN" altLang="en-US" b="1" dirty="0"/>
              <a:t>③自知力缺失：患者否认自己有病。</a:t>
            </a:r>
            <a:r>
              <a:rPr lang="zh-CN" altLang="en-US" dirty="0"/>
              <a:t> </a:t>
            </a:r>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2"/>
          <p:cNvSpPr>
            <a:spLocks noGrp="1"/>
          </p:cNvSpPr>
          <p:nvPr>
            <p:ph type="title"/>
          </p:nvPr>
        </p:nvSpPr>
        <p:spPr/>
        <p:txBody>
          <a:bodyPr vert="horz" wrap="square" lIns="91440" tIns="45720" rIns="91440" bIns="45720" anchor="ctr" anchorCtr="0"/>
          <a:p>
            <a:pPr eaLnBrk="1" hangingPunct="1"/>
            <a:r>
              <a:rPr lang="en-US" altLang="zh-CN" sz="4000" b="1" dirty="0"/>
              <a:t> 4</a:t>
            </a:r>
            <a:r>
              <a:rPr lang="zh-CN" altLang="en-US" b="1" dirty="0"/>
              <a:t>、躯体疾病</a:t>
            </a:r>
            <a:endParaRPr lang="zh-CN" altLang="en-US" b="1" dirty="0">
              <a:solidFill>
                <a:srgbClr val="FF0000"/>
              </a:solidFill>
            </a:endParaRPr>
          </a:p>
        </p:txBody>
      </p:sp>
      <p:sp>
        <p:nvSpPr>
          <p:cNvPr id="37891" name="Rectangle 3"/>
          <p:cNvSpPr>
            <a:spLocks noGrp="1"/>
          </p:cNvSpPr>
          <p:nvPr>
            <p:ph idx="1"/>
          </p:nvPr>
        </p:nvSpPr>
        <p:spPr>
          <a:xfrm>
            <a:off x="457200" y="2057400"/>
            <a:ext cx="8229600" cy="4068763"/>
          </a:xfrm>
        </p:spPr>
        <p:txBody>
          <a:bodyPr vert="horz" wrap="square" lIns="91440" tIns="45720" rIns="91440" bIns="45720" anchor="t" anchorCtr="0"/>
          <a:p>
            <a:pPr eaLnBrk="1" hangingPunct="1">
              <a:spcBef>
                <a:spcPct val="0"/>
              </a:spcBef>
            </a:pPr>
            <a:r>
              <a:rPr lang="zh-CN" altLang="en-US" b="1" dirty="0"/>
              <a:t>主要检查是否存在严重的躯体疾病</a:t>
            </a:r>
            <a:endParaRPr lang="zh-CN" altLang="en-US" b="1" dirty="0"/>
          </a:p>
          <a:p>
            <a:pPr eaLnBrk="1" hangingPunct="1">
              <a:spcBef>
                <a:spcPct val="0"/>
              </a:spcBef>
            </a:pPr>
            <a:endParaRPr lang="zh-CN" altLang="en-US" b="1" dirty="0"/>
          </a:p>
          <a:p>
            <a:pPr eaLnBrk="1" hangingPunct="1">
              <a:spcBef>
                <a:spcPct val="0"/>
              </a:spcBef>
            </a:pPr>
            <a:r>
              <a:rPr lang="zh-CN" altLang="en-US" b="1" dirty="0"/>
              <a:t>糖尿病</a:t>
            </a:r>
            <a:endParaRPr lang="zh-CN" altLang="en-US" b="1" dirty="0"/>
          </a:p>
          <a:p>
            <a:pPr eaLnBrk="1" hangingPunct="1">
              <a:spcBef>
                <a:spcPct val="0"/>
              </a:spcBef>
            </a:pPr>
            <a:r>
              <a:rPr lang="zh-CN" altLang="en-US" b="1" dirty="0"/>
              <a:t>心脏病、高血压、脑卒中</a:t>
            </a:r>
            <a:endParaRPr lang="zh-CN" altLang="en-US" b="1" dirty="0"/>
          </a:p>
          <a:p>
            <a:pPr eaLnBrk="1" hangingPunct="1">
              <a:spcBef>
                <a:spcPct val="0"/>
              </a:spcBef>
            </a:pPr>
            <a:r>
              <a:rPr lang="zh-CN" altLang="en-US" b="1" dirty="0"/>
              <a:t>肾功能衰竭</a:t>
            </a:r>
            <a:endParaRPr lang="zh-CN" altLang="en-US" b="1" dirty="0"/>
          </a:p>
          <a:p>
            <a:pPr eaLnBrk="1" hangingPunct="1">
              <a:spcBef>
                <a:spcPct val="0"/>
              </a:spcBef>
            </a:pPr>
            <a:r>
              <a:rPr lang="zh-CN" altLang="en-US" b="1" dirty="0"/>
              <a:t>肝功能异常</a:t>
            </a:r>
            <a:endParaRPr lang="zh-CN" altLang="en-US"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2"/>
          <p:cNvSpPr>
            <a:spLocks noGrp="1"/>
          </p:cNvSpPr>
          <p:nvPr>
            <p:ph type="title"/>
          </p:nvPr>
        </p:nvSpPr>
        <p:spPr>
          <a:xfrm>
            <a:off x="457200" y="274638"/>
            <a:ext cx="8229600" cy="563562"/>
          </a:xfrm>
        </p:spPr>
        <p:txBody>
          <a:bodyPr vert="horz" wrap="square" lIns="91440" tIns="45720" rIns="91440" bIns="45720" anchor="ctr" anchorCtr="0"/>
          <a:p>
            <a:pPr eaLnBrk="1" hangingPunct="1"/>
            <a:r>
              <a:rPr lang="en-US" altLang="zh-CN" sz="4000" b="1" dirty="0"/>
              <a:t>5</a:t>
            </a:r>
            <a:r>
              <a:rPr lang="zh-CN" altLang="en-US" sz="4000" b="1" dirty="0"/>
              <a:t>、</a:t>
            </a:r>
            <a:r>
              <a:rPr lang="zh-CN" altLang="en-US" sz="4000" b="1" dirty="0">
                <a:solidFill>
                  <a:srgbClr val="FF0000"/>
                </a:solidFill>
              </a:rPr>
              <a:t>社会功能评估</a:t>
            </a:r>
            <a:endParaRPr lang="zh-CN" altLang="en-US" sz="4000" b="1" dirty="0">
              <a:solidFill>
                <a:srgbClr val="FF0000"/>
              </a:solidFill>
            </a:endParaRPr>
          </a:p>
        </p:txBody>
      </p:sp>
      <p:graphicFrame>
        <p:nvGraphicFramePr>
          <p:cNvPr id="38023" name="Group 135"/>
          <p:cNvGraphicFramePr>
            <a:graphicFrameLocks noGrp="1"/>
          </p:cNvGraphicFramePr>
          <p:nvPr>
            <p:ph idx="1"/>
          </p:nvPr>
        </p:nvGraphicFramePr>
        <p:xfrm>
          <a:off x="457200" y="1066800"/>
          <a:ext cx="8229600" cy="5562601"/>
        </p:xfrm>
        <a:graphic>
          <a:graphicData uri="http://schemas.openxmlformats.org/drawingml/2006/table">
            <a:tbl>
              <a:tblPr/>
              <a:tblGrid>
                <a:gridCol w="2057400"/>
                <a:gridCol w="2057400"/>
                <a:gridCol w="2057400"/>
                <a:gridCol w="2057400"/>
              </a:tblGrid>
              <a:tr h="396875">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良好</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一般</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较差</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8063">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个人生活：起居、饮食、卫生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与病前正常人无明显差距</a:t>
                      </a:r>
                      <a:r>
                        <a:rPr kumimoji="0" lang="zh-CN" alt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 </a:t>
                      </a:r>
                      <a:endParaRPr kumimoji="0" lang="zh-CN" alt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不如病前或正常人，督促下可以完成</a:t>
                      </a:r>
                      <a:r>
                        <a:rPr kumimoji="0" lang="zh-CN" alt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 </a:t>
                      </a:r>
                      <a:endParaRPr kumimoji="0" lang="zh-CN" alt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生活不能料理，反复督促帮助下才能完成</a:t>
                      </a:r>
                      <a:r>
                        <a:rPr kumimoji="0" lang="zh-CN" alt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 </a:t>
                      </a:r>
                      <a:endParaRPr kumimoji="0" lang="zh-CN" alt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81163">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家务劳动</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接近病前或正常人</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比病前差</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能独立完成简单家务</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不能参与家务劳动，反复督促下才能从事简单家务，</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质量不如意</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965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生产劳动及工作</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接近病前或正常人</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完成能力下降，</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完成简单工作</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完全不能从事工作，不能完成简单工作</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学习新知识及技能</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接近病前或正常人</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学习效果下降，尚能坚持</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学习效果很差，不能完成学习</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5175">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社会人际交往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接近病前或正常人</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能力下降，尚能与外界保持联系</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很少或基本不与别人交往</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2"/>
          <p:cNvSpPr>
            <a:spLocks noGrp="1"/>
          </p:cNvSpPr>
          <p:nvPr>
            <p:ph type="title"/>
          </p:nvPr>
        </p:nvSpPr>
        <p:spPr/>
        <p:txBody>
          <a:bodyPr vert="horz" wrap="square" lIns="91440" tIns="45720" rIns="91440" bIns="45720" anchor="ctr" anchorCtr="0"/>
          <a:p>
            <a:pPr eaLnBrk="1" hangingPunct="1"/>
            <a:r>
              <a:rPr lang="en-US" altLang="zh-CN" b="1" dirty="0"/>
              <a:t>6</a:t>
            </a:r>
            <a:r>
              <a:rPr lang="zh-CN" altLang="en-US" b="1" dirty="0"/>
              <a:t>、</a:t>
            </a:r>
            <a:r>
              <a:rPr lang="zh-CN" altLang="en-US" b="1" dirty="0">
                <a:solidFill>
                  <a:srgbClr val="FF0000"/>
                </a:solidFill>
              </a:rPr>
              <a:t>用药情况</a:t>
            </a:r>
            <a:endParaRPr lang="zh-CN" altLang="en-US" b="1" dirty="0">
              <a:solidFill>
                <a:srgbClr val="FF0000"/>
              </a:solidFill>
            </a:endParaRPr>
          </a:p>
        </p:txBody>
      </p:sp>
      <p:graphicFrame>
        <p:nvGraphicFramePr>
          <p:cNvPr id="7" name="表格 6"/>
          <p:cNvGraphicFramePr>
            <a:graphicFrameLocks noGrp="1"/>
          </p:cNvGraphicFramePr>
          <p:nvPr>
            <p:ph idx="1"/>
          </p:nvPr>
        </p:nvGraphicFramePr>
        <p:xfrm>
          <a:off x="152400" y="1295400"/>
          <a:ext cx="8839200" cy="5562602"/>
        </p:xfrm>
        <a:graphic>
          <a:graphicData uri="http://schemas.openxmlformats.org/drawingml/2006/table">
            <a:tbl>
              <a:tblPr/>
              <a:tblGrid>
                <a:gridCol w="1701800"/>
                <a:gridCol w="2433638"/>
                <a:gridCol w="2513012"/>
                <a:gridCol w="1801813"/>
                <a:gridCol w="388937"/>
              </a:tblGrid>
              <a:tr h="884238">
                <a:tc>
                  <a:txBody>
                    <a:bodyPr/>
                    <a:lstStyle/>
                    <a:p>
                      <a:pPr marL="0" marR="0" lvl="0" indent="0" algn="ctr" defTabSz="914400" rtl="0" eaLnBrk="1" fontAlgn="base" latinLnBrk="0" hangingPunct="1">
                        <a:lnSpc>
                          <a:spcPts val="1400"/>
                        </a:lnSpc>
                        <a:spcBef>
                          <a:spcPct val="0"/>
                        </a:spcBef>
                        <a:spcAft>
                          <a:spcPct val="0"/>
                        </a:spcAft>
                        <a:buClrTx/>
                        <a:buSzTx/>
                        <a:buFontTx/>
                        <a:buNone/>
                        <a:tabLst>
                          <a:tab pos="753745" algn="l"/>
                          <a:tab pos="5324475" algn="l"/>
                          <a:tab pos="5343525" algn="l"/>
                        </a:tabLst>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用药依从性</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ts val="1400"/>
                        </a:lnSpc>
                        <a:spcBef>
                          <a:spcPct val="0"/>
                        </a:spcBef>
                        <a:spcAft>
                          <a:spcPct val="0"/>
                        </a:spcAft>
                        <a:buClrTx/>
                        <a:buSzTx/>
                        <a:buFontTx/>
                        <a:buNone/>
                      </a:pPr>
                      <a:r>
                        <a:rPr kumimoji="0" lang="en-US" altLang="zh-CN" sz="2100" b="1"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按医嘱规律用药    </a:t>
                      </a:r>
                      <a:r>
                        <a:rPr kumimoji="0" 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间断用药</a:t>
                      </a:r>
                      <a:r>
                        <a:rPr kumimoji="0" 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不用药</a:t>
                      </a:r>
                      <a:r>
                        <a:rPr kumimoji="0" 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4</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医嘱勿需用药</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r" defTabSz="914400" rtl="0" eaLnBrk="1" fontAlgn="base" latinLnBrk="0" hangingPunct="1">
                        <a:lnSpc>
                          <a:spcPts val="1400"/>
                        </a:lnSpc>
                        <a:spcBef>
                          <a:spcPct val="0"/>
                        </a:spcBef>
                        <a:spcAft>
                          <a:spcPct val="0"/>
                        </a:spcAft>
                        <a:buClrTx/>
                        <a:buSzTx/>
                        <a:buFontTx/>
                        <a:buNone/>
                      </a:pPr>
                      <a:r>
                        <a:rPr kumimoji="0" lang="zh-CN"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50875">
                <a:tc>
                  <a:txBody>
                    <a:bodyPr/>
                    <a:lstStyle/>
                    <a:p>
                      <a:pPr marL="0" marR="0" lvl="0" indent="0" algn="ctr" defTabSz="914400" rtl="0" eaLnBrk="1" fontAlgn="base" latinLnBrk="0" hangingPunct="1">
                        <a:lnSpc>
                          <a:spcPts val="1400"/>
                        </a:lnSpc>
                        <a:spcBef>
                          <a:spcPct val="0"/>
                        </a:spcBef>
                        <a:spcAft>
                          <a:spcPct val="0"/>
                        </a:spcAft>
                        <a:buClrTx/>
                        <a:buSzTx/>
                        <a:buFontTx/>
                        <a:buNone/>
                        <a:tabLst>
                          <a:tab pos="753745" algn="l"/>
                          <a:tab pos="5324475" algn="l"/>
                          <a:tab pos="5343525" algn="l"/>
                        </a:tabLst>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药物不良反应</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ts val="1400"/>
                        </a:lnSpc>
                        <a:spcBef>
                          <a:spcPct val="0"/>
                        </a:spcBef>
                        <a:spcAft>
                          <a:spcPct val="0"/>
                        </a:spcAft>
                        <a:buClrTx/>
                        <a:buSzTx/>
                        <a:buFontTx/>
                        <a:buNone/>
                      </a:pPr>
                      <a:r>
                        <a:rPr kumimoji="0" lang="en-US" altLang="zh-CN" sz="2100" b="1"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无</a:t>
                      </a:r>
                      <a:r>
                        <a:rPr kumimoji="0" 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有</a:t>
                      </a:r>
                      <a:r>
                        <a:rPr kumimoji="0" lang="en-US" sz="2100" b="1"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9</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此项不适用</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r" defTabSz="914400" rtl="0" eaLnBrk="1" fontAlgn="base" latinLnBrk="0" hangingPunct="1">
                        <a:lnSpc>
                          <a:spcPts val="1400"/>
                        </a:lnSpc>
                        <a:spcBef>
                          <a:spcPct val="0"/>
                        </a:spcBef>
                        <a:spcAft>
                          <a:spcPct val="0"/>
                        </a:spcAft>
                        <a:buClrTx/>
                        <a:buSzTx/>
                        <a:buFontTx/>
                        <a:buNone/>
                      </a:pPr>
                      <a:r>
                        <a:rPr kumimoji="0" lang="zh-CN"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87375">
                <a:tc>
                  <a:txBody>
                    <a:bodyPr/>
                    <a:lstStyle/>
                    <a:p>
                      <a:pPr marL="0" marR="0" lvl="0" indent="0" algn="ctr" defTabSz="914400" rtl="0" eaLnBrk="1" fontAlgn="base" latinLnBrk="0" hangingPunct="1">
                        <a:lnSpc>
                          <a:spcPts val="1400"/>
                        </a:lnSpc>
                        <a:spcBef>
                          <a:spcPct val="0"/>
                        </a:spcBef>
                        <a:spcAft>
                          <a:spcPct val="0"/>
                        </a:spcAft>
                        <a:buClrTx/>
                        <a:buSzTx/>
                        <a:buFontTx/>
                        <a:buNone/>
                        <a:tabLst>
                          <a:tab pos="753745" algn="l"/>
                          <a:tab pos="5324475" algn="l"/>
                          <a:tab pos="5343525" algn="l"/>
                        </a:tabLst>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治疗效果</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ts val="1400"/>
                        </a:lnSpc>
                        <a:spcBef>
                          <a:spcPct val="0"/>
                        </a:spcBef>
                        <a:spcAft>
                          <a:spcPct val="0"/>
                        </a:spcAft>
                        <a:buClrTx/>
                        <a:buSzTx/>
                        <a:buFontTx/>
                        <a:buNone/>
                      </a:pPr>
                      <a:r>
                        <a:rPr kumimoji="0" lang="en-US" altLang="zh-CN" sz="2100" b="1"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痊愈</a:t>
                      </a:r>
                      <a:r>
                        <a:rPr kumimoji="0" 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 </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好转</a:t>
                      </a:r>
                      <a:r>
                        <a:rPr kumimoji="0" 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 </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无变化</a:t>
                      </a:r>
                      <a:r>
                        <a:rPr kumimoji="0" 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4 </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加重</a:t>
                      </a:r>
                      <a:r>
                        <a:rPr kumimoji="0" 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9 </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此项不适用</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r" defTabSz="914400" rtl="0" eaLnBrk="1" fontAlgn="base" latinLnBrk="0" hangingPunct="1">
                        <a:lnSpc>
                          <a:spcPts val="1400"/>
                        </a:lnSpc>
                        <a:spcBef>
                          <a:spcPct val="0"/>
                        </a:spcBef>
                        <a:spcAft>
                          <a:spcPct val="0"/>
                        </a:spcAft>
                        <a:buClrTx/>
                        <a:buSzTx/>
                        <a:buFontTx/>
                        <a:buNone/>
                      </a:pPr>
                      <a:r>
                        <a:rPr kumimoji="0" lang="zh-CN"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2275">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21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21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43064" marR="43064"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r" defTabSz="914400" rtl="0" eaLnBrk="1" fontAlgn="base" latinLnBrk="0" hangingPunct="1">
                        <a:lnSpc>
                          <a:spcPts val="1400"/>
                        </a:lnSpc>
                        <a:spcBef>
                          <a:spcPct val="0"/>
                        </a:spcBef>
                        <a:spcAft>
                          <a:spcPct val="0"/>
                        </a:spcAft>
                        <a:buClrTx/>
                        <a:buSzTx/>
                        <a:buFontTx/>
                        <a:buNone/>
                      </a:pPr>
                      <a:endParaRPr kumimoji="0" lang="zh-CN" altLang="zh-CN"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0550">
                <a:tc rowSpan="3">
                  <a:txBody>
                    <a:bodyPr/>
                    <a:lstStyle/>
                    <a:p>
                      <a:pPr marL="0" marR="0" lvl="0" indent="0" algn="ctr" defTabSz="914400" rtl="0" eaLnBrk="1" fontAlgn="base" latinLnBrk="0" hangingPunct="1">
                        <a:lnSpc>
                          <a:spcPts val="1400"/>
                        </a:lnSpc>
                        <a:spcBef>
                          <a:spcPct val="0"/>
                        </a:spcBef>
                        <a:spcAft>
                          <a:spcPct val="0"/>
                        </a:spcAft>
                        <a:buClrTx/>
                        <a:buSzTx/>
                        <a:buFontTx/>
                        <a:buNone/>
                        <a:tabLst>
                          <a:tab pos="753745" algn="l"/>
                          <a:tab pos="5324475" algn="l"/>
                          <a:tab pos="5343525" algn="l"/>
                        </a:tabLst>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用药情况</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药物</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1</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用法：每日</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月</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 　</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1143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每次剂量</a:t>
                      </a:r>
                      <a:r>
                        <a:rPr kumimoji="0" 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mg</a:t>
                      </a:r>
                      <a:endParaRPr kumimoji="0" lang="zh-CN" altLang="zh-CN"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506413">
                <a:tc vMerge="1">
                  <a:tcPr/>
                </a:tc>
                <a:tc>
                  <a:txBody>
                    <a:bodyPr/>
                    <a:lstStyle/>
                    <a:p>
                      <a:pPr marL="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药物</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用法：每日</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月</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 　</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1143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每次剂量</a:t>
                      </a:r>
                      <a:r>
                        <a:rPr kumimoji="0" 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mg</a:t>
                      </a:r>
                      <a:endParaRPr kumimoji="0" lang="zh-CN" altLang="zh-CN"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506413">
                <a:tc vMerge="1">
                  <a:tcPr/>
                </a:tc>
                <a:tc>
                  <a:txBody>
                    <a:bodyPr/>
                    <a:lstStyle/>
                    <a:p>
                      <a:pPr marL="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药物</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用法：每日</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月</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 　</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1143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每次剂量</a:t>
                      </a:r>
                      <a:r>
                        <a:rPr kumimoji="0" 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mg</a:t>
                      </a:r>
                      <a:endParaRPr kumimoji="0" lang="zh-CN" altLang="zh-CN"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422275">
                <a:tc rowSpan="3">
                  <a:txBody>
                    <a:bodyPr/>
                    <a:lstStyle/>
                    <a:p>
                      <a:pPr marL="0" marR="0" lvl="0" indent="0" algn="ctr" defTabSz="914400" rtl="0" eaLnBrk="1" fontAlgn="base" latinLnBrk="0" hangingPunct="1">
                        <a:lnSpc>
                          <a:spcPts val="1400"/>
                        </a:lnSpc>
                        <a:spcBef>
                          <a:spcPct val="0"/>
                        </a:spcBef>
                        <a:spcAft>
                          <a:spcPct val="0"/>
                        </a:spcAft>
                        <a:buClrTx/>
                        <a:buSzTx/>
                        <a:buFontTx/>
                        <a:buNone/>
                        <a:tabLst>
                          <a:tab pos="753745" algn="l"/>
                          <a:tab pos="5324475" algn="l"/>
                          <a:tab pos="5343525" algn="l"/>
                        </a:tabLst>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用药指导</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药物</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1</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用法：每日</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月</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 　</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1143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每次剂量</a:t>
                      </a:r>
                      <a:r>
                        <a:rPr kumimoji="0" 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mg</a:t>
                      </a:r>
                      <a:endParaRPr kumimoji="0" lang="zh-CN" altLang="zh-CN"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419100">
                <a:tc vMerge="1">
                  <a:tcPr/>
                </a:tc>
                <a:tc>
                  <a:txBody>
                    <a:bodyPr/>
                    <a:lstStyle/>
                    <a:p>
                      <a:pPr marL="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药物</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用法：每日</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月</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 　</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1143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每次剂量</a:t>
                      </a:r>
                      <a:r>
                        <a:rPr kumimoji="0" 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mg</a:t>
                      </a:r>
                      <a:endParaRPr kumimoji="0" lang="zh-CN" altLang="zh-CN"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573088">
                <a:tc vMerge="1">
                  <a:tcPr/>
                </a:tc>
                <a:tc>
                  <a:txBody>
                    <a:bodyPr/>
                    <a:lstStyle/>
                    <a:p>
                      <a:pPr marL="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药物</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用法：每日</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月</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 　</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11430" marR="0" lvl="0" indent="0" algn="l" defTabSz="914400" rtl="0" eaLnBrk="1" fontAlgn="base" latinLnBrk="0" hangingPunct="1">
                        <a:lnSpc>
                          <a:spcPts val="1400"/>
                        </a:lnSpc>
                        <a:spcBef>
                          <a:spcPct val="0"/>
                        </a:spcBef>
                        <a:spcAft>
                          <a:spcPct val="0"/>
                        </a:spcAft>
                        <a:buClrTx/>
                        <a:buSzTx/>
                        <a:buFontTx/>
                        <a:buNone/>
                      </a:pPr>
                      <a:r>
                        <a:rPr kumimoji="0" lang="zh-CN" alt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每次剂量</a:t>
                      </a:r>
                      <a:r>
                        <a:rPr kumimoji="0" lang="en-US"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2100" b="1"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mg</a:t>
                      </a:r>
                      <a:endParaRPr kumimoji="0" lang="zh-CN" altLang="zh-CN" sz="2100" b="1"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43064" marR="430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Rectangle 2"/>
          <p:cNvSpPr>
            <a:spLocks noGrp="1"/>
          </p:cNvSpPr>
          <p:nvPr>
            <p:ph type="title"/>
          </p:nvPr>
        </p:nvSpPr>
        <p:spPr/>
        <p:txBody>
          <a:bodyPr vert="horz" wrap="square" lIns="91440" tIns="45720" rIns="91440" bIns="45720" anchor="ctr" anchorCtr="0"/>
          <a:p>
            <a:pPr eaLnBrk="1" hangingPunct="1"/>
            <a:r>
              <a:rPr lang="en-US" altLang="zh-CN" b="1" dirty="0"/>
              <a:t>6</a:t>
            </a:r>
            <a:r>
              <a:rPr lang="zh-CN" altLang="en-US" b="1" dirty="0"/>
              <a:t>、</a:t>
            </a:r>
            <a:r>
              <a:rPr lang="zh-CN" altLang="en-US" b="1" dirty="0">
                <a:solidFill>
                  <a:srgbClr val="FF0000"/>
                </a:solidFill>
              </a:rPr>
              <a:t>用药情况</a:t>
            </a:r>
            <a:endParaRPr lang="zh-CN" altLang="en-US" b="1" dirty="0">
              <a:solidFill>
                <a:srgbClr val="FF0000"/>
              </a:solidFill>
            </a:endParaRPr>
          </a:p>
        </p:txBody>
      </p:sp>
      <p:sp>
        <p:nvSpPr>
          <p:cNvPr id="40963" name="内容占位符 2"/>
          <p:cNvSpPr/>
          <p:nvPr/>
        </p:nvSpPr>
        <p:spPr>
          <a:xfrm>
            <a:off x="228600" y="1600200"/>
            <a:ext cx="8686800" cy="4525963"/>
          </a:xfrm>
          <a:prstGeom prst="rect">
            <a:avLst/>
          </a:prstGeom>
          <a:noFill/>
          <a:ln w="9525">
            <a:noFill/>
          </a:ln>
        </p:spPr>
        <p:txBody>
          <a:bodyPr/>
          <a:p>
            <a:pPr marL="342900" indent="-342900">
              <a:lnSpc>
                <a:spcPct val="150000"/>
              </a:lnSpc>
              <a:spcBef>
                <a:spcPct val="20000"/>
              </a:spcBef>
              <a:buChar char="•"/>
            </a:pPr>
            <a:r>
              <a:rPr lang="zh-CN" altLang="en-US" sz="3200" b="1" dirty="0">
                <a:solidFill>
                  <a:srgbClr val="FF0000"/>
                </a:solidFill>
                <a:latin typeface="Arial" panose="020B0604020202020204" pitchFamily="34" charset="0"/>
              </a:rPr>
              <a:t>关于</a:t>
            </a:r>
            <a:r>
              <a:rPr lang="zh-CN" altLang="zh-CN" sz="3200" b="1" dirty="0">
                <a:solidFill>
                  <a:srgbClr val="FF0000"/>
                </a:solidFill>
                <a:latin typeface="Arial" panose="020B0604020202020204" pitchFamily="34" charset="0"/>
              </a:rPr>
              <a:t>用药依从性</a:t>
            </a:r>
            <a:endParaRPr lang="zh-CN" altLang="en-US" sz="3200" b="1" dirty="0">
              <a:solidFill>
                <a:srgbClr val="FF0000"/>
              </a:solidFill>
              <a:latin typeface="Arial" panose="020B0604020202020204" pitchFamily="34" charset="0"/>
            </a:endParaRPr>
          </a:p>
          <a:p>
            <a:pPr marL="742950" lvl="1" indent="-285750" eaLnBrk="1" hangingPunct="1">
              <a:lnSpc>
                <a:spcPct val="150000"/>
              </a:lnSpc>
              <a:spcBef>
                <a:spcPct val="20000"/>
              </a:spcBef>
              <a:buChar char="–"/>
            </a:pPr>
            <a:r>
              <a:rPr lang="zh-CN" altLang="zh-CN" sz="2800" b="1" dirty="0">
                <a:latin typeface="Arial" panose="020B0604020202020204" pitchFamily="34" charset="0"/>
              </a:rPr>
              <a:t>“规律”为按医嘱用药，</a:t>
            </a:r>
            <a:endParaRPr lang="zh-CN" altLang="en-US" sz="2800" b="1" dirty="0">
              <a:latin typeface="Arial" panose="020B0604020202020204" pitchFamily="34" charset="0"/>
            </a:endParaRPr>
          </a:p>
          <a:p>
            <a:pPr marL="742950" lvl="1" indent="-285750" eaLnBrk="1" hangingPunct="1">
              <a:lnSpc>
                <a:spcPct val="150000"/>
              </a:lnSpc>
              <a:spcBef>
                <a:spcPct val="20000"/>
              </a:spcBef>
              <a:buChar char="–"/>
            </a:pPr>
            <a:r>
              <a:rPr lang="zh-CN" altLang="zh-CN" sz="2800" b="1" dirty="0">
                <a:latin typeface="Arial" panose="020B0604020202020204" pitchFamily="34" charset="0"/>
              </a:rPr>
              <a:t>“间断”为未按医嘱用药，用药频次或数量不足；</a:t>
            </a:r>
            <a:endParaRPr lang="zh-CN" altLang="en-US" sz="2800" b="1" dirty="0">
              <a:latin typeface="Arial" panose="020B0604020202020204" pitchFamily="34" charset="0"/>
            </a:endParaRPr>
          </a:p>
          <a:p>
            <a:pPr marL="742950" lvl="1" indent="-285750" eaLnBrk="1" hangingPunct="1">
              <a:lnSpc>
                <a:spcPct val="150000"/>
              </a:lnSpc>
              <a:spcBef>
                <a:spcPct val="20000"/>
              </a:spcBef>
              <a:buChar char="–"/>
            </a:pPr>
            <a:r>
              <a:rPr lang="zh-CN" altLang="zh-CN" sz="2800" b="1" dirty="0">
                <a:latin typeface="Arial" panose="020B0604020202020204" pitchFamily="34" charset="0"/>
              </a:rPr>
              <a:t>“不用药”即为医生开了处方，但患者未使用此药；</a:t>
            </a:r>
            <a:endParaRPr lang="zh-CN" altLang="en-US" sz="2800" b="1" dirty="0">
              <a:latin typeface="Arial" panose="020B0604020202020204" pitchFamily="34" charset="0"/>
            </a:endParaRPr>
          </a:p>
          <a:p>
            <a:pPr marL="742950" lvl="1" indent="-285750" eaLnBrk="1" hangingPunct="1">
              <a:lnSpc>
                <a:spcPct val="150000"/>
              </a:lnSpc>
              <a:spcBef>
                <a:spcPct val="20000"/>
              </a:spcBef>
              <a:buChar char="–"/>
            </a:pPr>
            <a:r>
              <a:rPr lang="zh-CN" altLang="zh-CN" sz="2800" b="1" dirty="0">
                <a:latin typeface="Arial" panose="020B0604020202020204" pitchFamily="34" charset="0"/>
              </a:rPr>
              <a:t>“医嘱勿需用药”为医生认为不需要用药。</a:t>
            </a:r>
            <a:endParaRPr lang="zh-CN" altLang="en-US" sz="2800" b="1" dirty="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2"/>
          <p:cNvSpPr>
            <a:spLocks noGrp="1"/>
          </p:cNvSpPr>
          <p:nvPr>
            <p:ph type="title"/>
          </p:nvPr>
        </p:nvSpPr>
        <p:spPr/>
        <p:txBody>
          <a:bodyPr vert="horz" wrap="square" lIns="91440" tIns="45720" rIns="91440" bIns="45720" anchor="ctr" anchorCtr="0"/>
          <a:p>
            <a:pPr eaLnBrk="1" hangingPunct="1"/>
            <a:r>
              <a:rPr lang="zh-CN" altLang="en-US" b="1" dirty="0"/>
              <a:t>主要内容</a:t>
            </a:r>
            <a:endParaRPr lang="zh-CN" altLang="en-US" b="1" dirty="0"/>
          </a:p>
        </p:txBody>
      </p:sp>
      <p:sp>
        <p:nvSpPr>
          <p:cNvPr id="5123" name="Rectangle 3"/>
          <p:cNvSpPr>
            <a:spLocks noGrp="1"/>
          </p:cNvSpPr>
          <p:nvPr>
            <p:ph idx="1"/>
          </p:nvPr>
        </p:nvSpPr>
        <p:spPr/>
        <p:txBody>
          <a:bodyPr vert="horz" wrap="square" lIns="91440" tIns="45720" rIns="91440" bIns="45720" anchor="t" anchorCtr="0"/>
          <a:p>
            <a:pPr eaLnBrk="1" hangingPunct="1"/>
            <a:r>
              <a:rPr lang="en-US" altLang="zh-CN" b="1" dirty="0"/>
              <a:t>1</a:t>
            </a:r>
            <a:r>
              <a:rPr lang="zh-CN" altLang="en-US" b="1" dirty="0"/>
              <a:t>、服务对象</a:t>
            </a:r>
            <a:endParaRPr lang="zh-CN" altLang="en-US" b="1" dirty="0"/>
          </a:p>
          <a:p>
            <a:pPr eaLnBrk="1" hangingPunct="1"/>
            <a:r>
              <a:rPr lang="en-US" altLang="zh-CN" b="1" dirty="0"/>
              <a:t>2</a:t>
            </a:r>
            <a:r>
              <a:rPr lang="zh-CN" altLang="en-US" b="1" dirty="0"/>
              <a:t>、服务内容</a:t>
            </a:r>
            <a:endParaRPr lang="zh-CN" altLang="en-US" b="1" dirty="0"/>
          </a:p>
          <a:p>
            <a:pPr eaLnBrk="1" hangingPunct="1"/>
            <a:r>
              <a:rPr lang="en-US" altLang="zh-CN" b="1" dirty="0"/>
              <a:t>3</a:t>
            </a:r>
            <a:r>
              <a:rPr lang="zh-CN" altLang="en-US" b="1" dirty="0"/>
              <a:t>、服务流程</a:t>
            </a:r>
            <a:endParaRPr lang="zh-CN" altLang="en-US" b="1" dirty="0"/>
          </a:p>
          <a:p>
            <a:pPr eaLnBrk="1" hangingPunct="1"/>
            <a:r>
              <a:rPr lang="en-US" altLang="zh-CN" b="1" dirty="0"/>
              <a:t>4</a:t>
            </a:r>
            <a:r>
              <a:rPr lang="zh-CN" altLang="en-US" b="1" dirty="0"/>
              <a:t>、服务要求</a:t>
            </a:r>
            <a:endParaRPr lang="zh-CN" altLang="en-US" b="1" dirty="0"/>
          </a:p>
          <a:p>
            <a:pPr eaLnBrk="1" hangingPunct="1"/>
            <a:r>
              <a:rPr lang="en-US" altLang="zh-CN" b="1" dirty="0"/>
              <a:t>5</a:t>
            </a:r>
            <a:r>
              <a:rPr lang="zh-CN" altLang="en-US" b="1" dirty="0"/>
              <a:t>、工作指标</a:t>
            </a:r>
            <a:endParaRPr lang="zh-CN" altLang="en-US" b="1" dirty="0"/>
          </a:p>
          <a:p>
            <a:pPr eaLnBrk="1" hangingPunct="1"/>
            <a:r>
              <a:rPr lang="en-US" altLang="zh-CN" b="1" dirty="0"/>
              <a:t>6</a:t>
            </a:r>
            <a:r>
              <a:rPr lang="zh-CN" altLang="en-US" b="1" dirty="0"/>
              <a:t>、附件</a:t>
            </a:r>
            <a:endParaRPr lang="zh-CN" altLang="en-US"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Rectangle 2"/>
          <p:cNvSpPr>
            <a:spLocks noGrp="1"/>
          </p:cNvSpPr>
          <p:nvPr>
            <p:ph idx="1"/>
          </p:nvPr>
        </p:nvSpPr>
        <p:spPr>
          <a:xfrm>
            <a:off x="457200" y="762000"/>
            <a:ext cx="8229600" cy="5364163"/>
          </a:xfrm>
        </p:spPr>
        <p:txBody>
          <a:bodyPr vert="horz" wrap="square" lIns="91440" tIns="45720" rIns="91440" bIns="45720" anchor="t" anchorCtr="0"/>
          <a:p>
            <a:pPr eaLnBrk="1" hangingPunct="1"/>
            <a:r>
              <a:rPr lang="zh-CN" altLang="en-US" b="1" dirty="0">
                <a:solidFill>
                  <a:srgbClr val="FF0000"/>
                </a:solidFill>
              </a:rPr>
              <a:t>药物副作用</a:t>
            </a:r>
            <a:endParaRPr lang="zh-CN" altLang="en-US" b="1" dirty="0">
              <a:solidFill>
                <a:srgbClr val="FF0000"/>
              </a:solidFill>
            </a:endParaRPr>
          </a:p>
          <a:p>
            <a:pPr eaLnBrk="1" hangingPunct="1"/>
            <a:endParaRPr lang="zh-CN" altLang="en-US" b="1" dirty="0">
              <a:solidFill>
                <a:srgbClr val="FF0000"/>
              </a:solidFill>
            </a:endParaRPr>
          </a:p>
          <a:p>
            <a:pPr eaLnBrk="1" hangingPunct="1"/>
            <a:r>
              <a:rPr lang="zh-CN" altLang="en-US" b="1" dirty="0"/>
              <a:t>椎体外系反应：肢体僵直、动作减少、震颤、坐立不安、流口水、吞咽困难、颈部强直、眼球上翻</a:t>
            </a:r>
            <a:endParaRPr lang="zh-CN" altLang="en-US" b="1" dirty="0"/>
          </a:p>
          <a:p>
            <a:pPr eaLnBrk="1" hangingPunct="1"/>
            <a:r>
              <a:rPr lang="zh-CN" altLang="en-US" b="1" dirty="0"/>
              <a:t>内分泌失调：肥胖、月经失调、阳痿、乳汁分泌</a:t>
            </a:r>
            <a:endParaRPr lang="zh-CN" altLang="en-US" b="1" dirty="0"/>
          </a:p>
          <a:p>
            <a:pPr eaLnBrk="1" hangingPunct="1"/>
            <a:r>
              <a:rPr lang="zh-CN" altLang="en-US" b="1" dirty="0"/>
              <a:t>心悸、口干、便秘、乏力、嗜睡</a:t>
            </a:r>
            <a:endParaRPr lang="zh-CN" altLang="en-US"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2"/>
          <p:cNvSpPr>
            <a:spLocks noGrp="1"/>
          </p:cNvSpPr>
          <p:nvPr>
            <p:ph type="title"/>
          </p:nvPr>
        </p:nvSpPr>
        <p:spPr/>
        <p:txBody>
          <a:bodyPr vert="horz" wrap="square" lIns="91440" tIns="45720" rIns="91440" bIns="45720" anchor="ctr" anchorCtr="0"/>
          <a:p>
            <a:pPr eaLnBrk="1" hangingPunct="1"/>
            <a:r>
              <a:rPr lang="en-US" altLang="zh-CN" b="1" dirty="0"/>
              <a:t>7</a:t>
            </a:r>
            <a:r>
              <a:rPr lang="zh-CN" altLang="en-US" b="1" dirty="0"/>
              <a:t>、</a:t>
            </a:r>
            <a:r>
              <a:rPr lang="zh-CN" altLang="en-US" b="1" dirty="0">
                <a:solidFill>
                  <a:srgbClr val="FF0000"/>
                </a:solidFill>
              </a:rPr>
              <a:t>实验室检查</a:t>
            </a:r>
            <a:endParaRPr lang="zh-CN" altLang="en-US" b="1" dirty="0">
              <a:solidFill>
                <a:srgbClr val="FF0000"/>
              </a:solidFill>
            </a:endParaRPr>
          </a:p>
        </p:txBody>
      </p:sp>
      <p:sp>
        <p:nvSpPr>
          <p:cNvPr id="43011" name="Rectangle 3"/>
          <p:cNvSpPr>
            <a:spLocks noGrp="1"/>
          </p:cNvSpPr>
          <p:nvPr>
            <p:ph idx="1"/>
          </p:nvPr>
        </p:nvSpPr>
        <p:spPr>
          <a:xfrm>
            <a:off x="457200" y="1600200"/>
            <a:ext cx="8229600" cy="4876800"/>
          </a:xfrm>
        </p:spPr>
        <p:txBody>
          <a:bodyPr vert="horz" wrap="square" lIns="91440" tIns="45720" rIns="91440" bIns="45720" anchor="t" anchorCtr="0"/>
          <a:p>
            <a:pPr eaLnBrk="1" hangingPunct="1">
              <a:lnSpc>
                <a:spcPct val="90000"/>
              </a:lnSpc>
            </a:pPr>
            <a:r>
              <a:rPr lang="zh-CN" altLang="en-US" b="1" dirty="0"/>
              <a:t>病情许可情况下，征得监护人或本人同意后，</a:t>
            </a:r>
            <a:r>
              <a:rPr lang="zh-CN" altLang="en-US" b="1" dirty="0">
                <a:solidFill>
                  <a:srgbClr val="FF0000"/>
                </a:solidFill>
              </a:rPr>
              <a:t>每年进行一</a:t>
            </a:r>
            <a:r>
              <a:rPr lang="zh-CN" altLang="en-US" b="1" dirty="0"/>
              <a:t>次健康体检。</a:t>
            </a:r>
            <a:endParaRPr lang="zh-CN" altLang="en-US" b="1" dirty="0"/>
          </a:p>
          <a:p>
            <a:pPr eaLnBrk="1" hangingPunct="1">
              <a:lnSpc>
                <a:spcPct val="90000"/>
              </a:lnSpc>
            </a:pPr>
            <a:r>
              <a:rPr lang="zh-CN" altLang="en-US" b="1" dirty="0"/>
              <a:t>体检结果前后对比，观察躯体疾病及抗精神病药物副作用。</a:t>
            </a:r>
            <a:endParaRPr lang="zh-CN" altLang="en-US" b="1" dirty="0"/>
          </a:p>
          <a:p>
            <a:pPr eaLnBrk="1" hangingPunct="1">
              <a:lnSpc>
                <a:spcPct val="90000"/>
              </a:lnSpc>
            </a:pPr>
            <a:r>
              <a:rPr lang="zh-CN" altLang="en-US" b="1" dirty="0"/>
              <a:t>一般体检：血压、体重</a:t>
            </a:r>
            <a:endParaRPr lang="zh-CN" altLang="en-US" b="1" dirty="0"/>
          </a:p>
          <a:p>
            <a:pPr eaLnBrk="1" hangingPunct="1">
              <a:lnSpc>
                <a:spcPct val="90000"/>
              </a:lnSpc>
            </a:pPr>
            <a:r>
              <a:rPr lang="zh-CN" altLang="en-US" b="1" dirty="0">
                <a:solidFill>
                  <a:srgbClr val="FF0000"/>
                </a:solidFill>
              </a:rPr>
              <a:t>心电图、血糖、血脂</a:t>
            </a:r>
            <a:endParaRPr lang="zh-CN" altLang="en-US" b="1" dirty="0">
              <a:solidFill>
                <a:srgbClr val="FF0000"/>
              </a:solidFill>
            </a:endParaRPr>
          </a:p>
          <a:p>
            <a:pPr eaLnBrk="1" hangingPunct="1">
              <a:lnSpc>
                <a:spcPct val="90000"/>
              </a:lnSpc>
            </a:pPr>
            <a:r>
              <a:rPr lang="zh-CN" altLang="en-US" b="1" dirty="0">
                <a:solidFill>
                  <a:srgbClr val="FF0000"/>
                </a:solidFill>
              </a:rPr>
              <a:t>转氨酶</a:t>
            </a:r>
            <a:endParaRPr lang="zh-CN" altLang="en-US" b="1" dirty="0">
              <a:solidFill>
                <a:srgbClr val="FF0000"/>
              </a:solidFill>
            </a:endParaRPr>
          </a:p>
          <a:p>
            <a:pPr eaLnBrk="1" hangingPunct="1">
              <a:lnSpc>
                <a:spcPct val="90000"/>
              </a:lnSpc>
            </a:pPr>
            <a:r>
              <a:rPr lang="zh-CN" altLang="en-US" b="1" dirty="0">
                <a:solidFill>
                  <a:srgbClr val="FF0000"/>
                </a:solidFill>
              </a:rPr>
              <a:t>尿常规</a:t>
            </a:r>
            <a:endParaRPr lang="zh-CN" altLang="en-US" b="1" dirty="0">
              <a:solidFill>
                <a:srgbClr val="FF0000"/>
              </a:solidFill>
            </a:endParaRPr>
          </a:p>
          <a:p>
            <a:pPr eaLnBrk="1" hangingPunct="1">
              <a:lnSpc>
                <a:spcPct val="90000"/>
              </a:lnSpc>
            </a:pPr>
            <a:r>
              <a:rPr lang="zh-CN" altLang="en-US" b="1" dirty="0">
                <a:solidFill>
                  <a:srgbClr val="FF0000"/>
                </a:solidFill>
              </a:rPr>
              <a:t>血常规（白细胞分类）</a:t>
            </a:r>
            <a:endParaRPr lang="zh-CN" altLang="en-US" b="1" dirty="0">
              <a:solidFill>
                <a:srgbClr val="FF000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Rectangle 2"/>
          <p:cNvSpPr>
            <a:spLocks noGrp="1"/>
          </p:cNvSpPr>
          <p:nvPr>
            <p:ph type="title"/>
          </p:nvPr>
        </p:nvSpPr>
        <p:spPr/>
        <p:txBody>
          <a:bodyPr vert="horz" wrap="square" lIns="91440" tIns="45720" rIns="91440" bIns="45720" anchor="ctr" anchorCtr="0"/>
          <a:p>
            <a:pPr eaLnBrk="1" hangingPunct="1"/>
            <a:r>
              <a:rPr lang="en-US" altLang="zh-CN" b="1" dirty="0"/>
              <a:t>8</a:t>
            </a:r>
            <a:r>
              <a:rPr lang="zh-CN" altLang="en-US" b="1" dirty="0"/>
              <a:t>、</a:t>
            </a:r>
            <a:r>
              <a:rPr lang="zh-CN" altLang="en-US" b="1" dirty="0">
                <a:solidFill>
                  <a:srgbClr val="FF0000"/>
                </a:solidFill>
              </a:rPr>
              <a:t>对家庭社会影响</a:t>
            </a:r>
            <a:endParaRPr lang="zh-CN" altLang="en-US" b="1" dirty="0">
              <a:solidFill>
                <a:srgbClr val="FF0000"/>
              </a:solidFill>
            </a:endParaRPr>
          </a:p>
        </p:txBody>
      </p:sp>
      <p:sp>
        <p:nvSpPr>
          <p:cNvPr id="44035" name="Rectangle 3"/>
          <p:cNvSpPr>
            <a:spLocks noGrp="1"/>
          </p:cNvSpPr>
          <p:nvPr>
            <p:ph idx="1"/>
          </p:nvPr>
        </p:nvSpPr>
        <p:spPr>
          <a:xfrm>
            <a:off x="457200" y="1981200"/>
            <a:ext cx="8229600" cy="4144963"/>
          </a:xfrm>
        </p:spPr>
        <p:txBody>
          <a:bodyPr vert="horz" wrap="square" lIns="91440" tIns="45720" rIns="91440" bIns="45720" anchor="t" anchorCtr="0"/>
          <a:p>
            <a:pPr eaLnBrk="1" hangingPunct="1"/>
            <a:r>
              <a:rPr lang="zh-CN" altLang="en-US" b="1" dirty="0"/>
              <a:t>滋事：公安机关出警但仅作一般教育处理的案情，患者打骂他人，但没有造成生命财产损害</a:t>
            </a:r>
            <a:endParaRPr lang="zh-CN" altLang="en-US" b="1" dirty="0"/>
          </a:p>
          <a:p>
            <a:pPr eaLnBrk="1" hangingPunct="1"/>
            <a:r>
              <a:rPr lang="zh-CN" altLang="en-US" b="1" dirty="0"/>
              <a:t>肇事：患者行为触犯</a:t>
            </a:r>
            <a:r>
              <a:rPr lang="en-US" altLang="zh-CN" b="1" dirty="0"/>
              <a:t>《</a:t>
            </a:r>
            <a:r>
              <a:rPr lang="zh-CN" altLang="en-US" b="1" dirty="0"/>
              <a:t>治安管理处罚法</a:t>
            </a:r>
            <a:r>
              <a:rPr lang="en-US" altLang="zh-CN" b="1" dirty="0"/>
              <a:t>》</a:t>
            </a:r>
            <a:r>
              <a:rPr lang="zh-CN" altLang="en-US" b="1" dirty="0"/>
              <a:t>但未触犯</a:t>
            </a:r>
            <a:r>
              <a:rPr lang="en-US" altLang="zh-CN" b="1" dirty="0"/>
              <a:t>《</a:t>
            </a:r>
            <a:r>
              <a:rPr lang="zh-CN" altLang="en-US" b="1" dirty="0"/>
              <a:t>刑法</a:t>
            </a:r>
            <a:r>
              <a:rPr lang="en-US" altLang="zh-CN" b="1" dirty="0"/>
              <a:t>》</a:t>
            </a:r>
            <a:r>
              <a:rPr lang="zh-CN" altLang="en-US" b="1" dirty="0"/>
              <a:t>，患者行凶伤人毁物，但未造成被害人轻、重伤</a:t>
            </a:r>
            <a:endParaRPr lang="zh-CN" altLang="en-US" b="1" dirty="0"/>
          </a:p>
          <a:p>
            <a:pPr eaLnBrk="1" hangingPunct="1"/>
            <a:r>
              <a:rPr lang="zh-CN" altLang="en-US" b="1" dirty="0"/>
              <a:t>肇祸：患者行为触犯</a:t>
            </a:r>
            <a:r>
              <a:rPr lang="en-US" altLang="zh-CN" b="1" dirty="0"/>
              <a:t>《</a:t>
            </a:r>
            <a:r>
              <a:rPr lang="zh-CN" altLang="en-US" b="1" dirty="0"/>
              <a:t>刑法</a:t>
            </a:r>
            <a:r>
              <a:rPr lang="en-US" altLang="zh-CN" b="1" dirty="0"/>
              <a:t>》</a:t>
            </a:r>
            <a:endParaRPr lang="en-US" altLang="zh-CN"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2"/>
          <p:cNvSpPr>
            <a:spLocks noGrp="1"/>
          </p:cNvSpPr>
          <p:nvPr>
            <p:ph type="title"/>
          </p:nvPr>
        </p:nvSpPr>
        <p:spPr/>
        <p:txBody>
          <a:bodyPr vert="horz" wrap="square" lIns="91440" tIns="45720" rIns="91440" bIns="45720" anchor="ctr" anchorCtr="0"/>
          <a:p>
            <a:pPr eaLnBrk="1" hangingPunct="1"/>
            <a:r>
              <a:rPr lang="zh-CN" altLang="en-US" b="1" dirty="0"/>
              <a:t>三、服务流程</a:t>
            </a:r>
            <a:endParaRPr lang="zh-CN" altLang="en-US" b="1" dirty="0"/>
          </a:p>
        </p:txBody>
      </p:sp>
      <p:sp>
        <p:nvSpPr>
          <p:cNvPr id="45059" name="Rectangle 3"/>
          <p:cNvSpPr>
            <a:spLocks noGrp="1"/>
          </p:cNvSpPr>
          <p:nvPr>
            <p:ph idx="1"/>
          </p:nvPr>
        </p:nvSpPr>
        <p:spPr/>
        <p:txBody>
          <a:bodyPr vert="horz" wrap="square" lIns="91440" tIns="45720" rIns="91440" bIns="45720" anchor="t" anchorCtr="0"/>
          <a:p>
            <a:pPr eaLnBrk="1" hangingPunct="1"/>
            <a:r>
              <a:rPr lang="zh-CN" altLang="en-US" b="1" dirty="0">
                <a:solidFill>
                  <a:srgbClr val="FF0000"/>
                </a:solidFill>
              </a:rPr>
              <a:t>（一）评估</a:t>
            </a:r>
            <a:endParaRPr lang="zh-CN" altLang="en-US" b="1" dirty="0">
              <a:solidFill>
                <a:srgbClr val="FF0000"/>
              </a:solidFill>
            </a:endParaRPr>
          </a:p>
          <a:p>
            <a:pPr eaLnBrk="1" hangingPunct="1"/>
            <a:endParaRPr lang="zh-CN" altLang="en-US" b="1" dirty="0"/>
          </a:p>
          <a:p>
            <a:pPr eaLnBrk="1" hangingPunct="1"/>
            <a:r>
              <a:rPr lang="zh-CN" altLang="en-US" b="1" dirty="0">
                <a:solidFill>
                  <a:srgbClr val="FF0000"/>
                </a:solidFill>
              </a:rPr>
              <a:t>（二）分类干预（针对精神障碍）</a:t>
            </a:r>
            <a:endParaRPr lang="zh-CN" altLang="en-US" b="1" dirty="0">
              <a:solidFill>
                <a:srgbClr val="FF0000"/>
              </a:solidFill>
            </a:endParaRPr>
          </a:p>
          <a:p>
            <a:pPr eaLnBrk="1" hangingPunct="1"/>
            <a:endParaRPr lang="zh-CN" altLang="en-US" b="1" dirty="0">
              <a:solidFill>
                <a:srgbClr val="FF0000"/>
              </a:solidFill>
            </a:endParaRPr>
          </a:p>
          <a:p>
            <a:pPr eaLnBrk="1" hangingPunct="1">
              <a:lnSpc>
                <a:spcPct val="150000"/>
              </a:lnSpc>
            </a:pPr>
            <a:r>
              <a:rPr lang="zh-CN" altLang="en-US" b="1" dirty="0">
                <a:solidFill>
                  <a:srgbClr val="FF0000"/>
                </a:solidFill>
              </a:rPr>
              <a:t>（三）指导</a:t>
            </a:r>
            <a:endParaRPr lang="zh-CN" altLang="en-US" b="1" dirty="0">
              <a:solidFill>
                <a:srgbClr val="FF0000"/>
              </a:solidFill>
            </a:endParaRPr>
          </a:p>
          <a:p>
            <a:pPr eaLnBrk="1" hangingPunct="1"/>
            <a:endParaRPr lang="en-US" altLang="zh-CN"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Rectangle 2"/>
          <p:cNvSpPr>
            <a:spLocks noGrp="1"/>
          </p:cNvSpPr>
          <p:nvPr>
            <p:ph type="title"/>
          </p:nvPr>
        </p:nvSpPr>
        <p:spPr/>
        <p:txBody>
          <a:bodyPr vert="horz" wrap="square" lIns="91440" tIns="45720" rIns="91440" bIns="45720" anchor="ctr" anchorCtr="0"/>
          <a:p>
            <a:pPr eaLnBrk="1" hangingPunct="1"/>
            <a:r>
              <a:rPr lang="zh-CN" altLang="en-US" b="1" dirty="0"/>
              <a:t>三、服务流程</a:t>
            </a:r>
            <a:endParaRPr lang="zh-CN" altLang="en-US" b="1" dirty="0"/>
          </a:p>
        </p:txBody>
      </p:sp>
      <p:sp>
        <p:nvSpPr>
          <p:cNvPr id="46083" name="Rectangle 3"/>
          <p:cNvSpPr>
            <a:spLocks noGrp="1"/>
          </p:cNvSpPr>
          <p:nvPr>
            <p:ph idx="1"/>
          </p:nvPr>
        </p:nvSpPr>
        <p:spPr/>
        <p:txBody>
          <a:bodyPr vert="horz" wrap="square" lIns="91440" tIns="45720" rIns="91440" bIns="45720" anchor="t" anchorCtr="0"/>
          <a:p>
            <a:pPr eaLnBrk="1" hangingPunct="1">
              <a:lnSpc>
                <a:spcPct val="90000"/>
              </a:lnSpc>
            </a:pPr>
            <a:r>
              <a:rPr lang="zh-CN" altLang="en-US" b="1" dirty="0">
                <a:solidFill>
                  <a:srgbClr val="FF0000"/>
                </a:solidFill>
              </a:rPr>
              <a:t>（一）评估</a:t>
            </a:r>
            <a:r>
              <a:rPr lang="zh-CN" altLang="en-US" b="1" dirty="0"/>
              <a:t>：</a:t>
            </a:r>
            <a:endParaRPr lang="zh-CN" altLang="en-US" b="1" dirty="0"/>
          </a:p>
          <a:p>
            <a:pPr eaLnBrk="1" hangingPunct="1">
              <a:lnSpc>
                <a:spcPct val="90000"/>
              </a:lnSpc>
            </a:pPr>
            <a:r>
              <a:rPr lang="en-US" altLang="zh-CN" b="1" dirty="0"/>
              <a:t>1</a:t>
            </a:r>
            <a:r>
              <a:rPr lang="zh-CN" altLang="en-US" b="1" dirty="0"/>
              <a:t>、检查有无危重情况发生</a:t>
            </a:r>
            <a:endParaRPr lang="zh-CN" altLang="en-US" b="1" dirty="0"/>
          </a:p>
          <a:p>
            <a:pPr eaLnBrk="1" hangingPunct="1">
              <a:lnSpc>
                <a:spcPct val="90000"/>
              </a:lnSpc>
            </a:pPr>
            <a:r>
              <a:rPr lang="en-US" altLang="zh-CN" b="1" dirty="0"/>
              <a:t>2</a:t>
            </a:r>
            <a:r>
              <a:rPr lang="zh-CN" altLang="en-US" b="1" dirty="0"/>
              <a:t>、对患者进行危险性评估</a:t>
            </a:r>
            <a:endParaRPr lang="zh-CN" altLang="en-US" b="1" dirty="0"/>
          </a:p>
          <a:p>
            <a:pPr eaLnBrk="1" hangingPunct="1">
              <a:lnSpc>
                <a:spcPct val="90000"/>
              </a:lnSpc>
            </a:pPr>
            <a:r>
              <a:rPr lang="en-US" altLang="zh-CN" b="1" dirty="0"/>
              <a:t>3</a:t>
            </a:r>
            <a:r>
              <a:rPr lang="zh-CN" altLang="en-US" b="1" dirty="0"/>
              <a:t>、检查患者精神状态</a:t>
            </a:r>
            <a:endParaRPr lang="zh-CN" altLang="en-US" b="1" dirty="0"/>
          </a:p>
          <a:p>
            <a:pPr eaLnBrk="1" hangingPunct="1">
              <a:lnSpc>
                <a:spcPct val="90000"/>
              </a:lnSpc>
            </a:pPr>
            <a:r>
              <a:rPr lang="en-US" altLang="zh-CN" b="1" dirty="0"/>
              <a:t>4</a:t>
            </a:r>
            <a:r>
              <a:rPr lang="zh-CN" altLang="en-US" b="1" dirty="0"/>
              <a:t>、检查患者躯体疾病</a:t>
            </a:r>
            <a:endParaRPr lang="zh-CN" altLang="en-US" b="1" dirty="0"/>
          </a:p>
          <a:p>
            <a:pPr eaLnBrk="1" hangingPunct="1">
              <a:lnSpc>
                <a:spcPct val="90000"/>
              </a:lnSpc>
            </a:pPr>
            <a:r>
              <a:rPr lang="en-US" altLang="zh-CN" b="1" dirty="0"/>
              <a:t>5</a:t>
            </a:r>
            <a:r>
              <a:rPr lang="zh-CN" altLang="en-US" b="1" dirty="0"/>
              <a:t>、对患者进行社会功能状况评估</a:t>
            </a:r>
            <a:endParaRPr lang="zh-CN" altLang="en-US" b="1" dirty="0"/>
          </a:p>
          <a:p>
            <a:pPr eaLnBrk="1" hangingPunct="1">
              <a:lnSpc>
                <a:spcPct val="90000"/>
              </a:lnSpc>
            </a:pPr>
            <a:r>
              <a:rPr lang="en-US" altLang="zh-CN" b="1" dirty="0"/>
              <a:t>6</a:t>
            </a:r>
            <a:r>
              <a:rPr lang="zh-CN" altLang="en-US" b="1" dirty="0"/>
              <a:t>、相关实验室检查</a:t>
            </a:r>
            <a:endParaRPr lang="zh-CN" altLang="en-US" b="1" dirty="0"/>
          </a:p>
          <a:p>
            <a:pPr eaLnBrk="1" hangingPunct="1">
              <a:lnSpc>
                <a:spcPct val="90000"/>
              </a:lnSpc>
            </a:pPr>
            <a:r>
              <a:rPr lang="en-US" altLang="zh-CN" b="1" dirty="0"/>
              <a:t>7</a:t>
            </a:r>
            <a:r>
              <a:rPr lang="zh-CN" altLang="en-US" b="1" dirty="0"/>
              <a:t>、用药情况及药物副作用</a:t>
            </a:r>
            <a:endParaRPr lang="zh-CN" altLang="en-US" b="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Rectangle 2"/>
          <p:cNvSpPr>
            <a:spLocks noGrp="1"/>
          </p:cNvSpPr>
          <p:nvPr>
            <p:ph type="title"/>
          </p:nvPr>
        </p:nvSpPr>
        <p:spPr/>
        <p:txBody>
          <a:bodyPr vert="horz" wrap="square" lIns="91440" tIns="45720" rIns="91440" bIns="45720" anchor="ctr" anchorCtr="0"/>
          <a:p>
            <a:pPr eaLnBrk="1" hangingPunct="1"/>
            <a:r>
              <a:rPr lang="zh-CN" altLang="en-US" b="1" dirty="0"/>
              <a:t>三、服务流程</a:t>
            </a:r>
            <a:endParaRPr lang="zh-CN" altLang="en-US" b="1" dirty="0"/>
          </a:p>
        </p:txBody>
      </p:sp>
      <p:sp>
        <p:nvSpPr>
          <p:cNvPr id="47107" name="Rectangle 3"/>
          <p:cNvSpPr>
            <a:spLocks noGrp="1"/>
          </p:cNvSpPr>
          <p:nvPr>
            <p:ph idx="1"/>
          </p:nvPr>
        </p:nvSpPr>
        <p:spPr/>
        <p:txBody>
          <a:bodyPr vert="horz" wrap="square" lIns="91440" tIns="45720" rIns="91440" bIns="45720" anchor="t" anchorCtr="0"/>
          <a:p>
            <a:pPr eaLnBrk="1" hangingPunct="1"/>
            <a:r>
              <a:rPr lang="zh-CN" altLang="en-US" b="1" dirty="0"/>
              <a:t>检查危险体征</a:t>
            </a:r>
            <a:r>
              <a:rPr lang="zh-CN" altLang="en-US" b="1" dirty="0">
                <a:sym typeface="Wingdings" panose="05000000000000000000" pitchFamily="2" charset="2"/>
              </a:rPr>
              <a:t>（</a:t>
            </a:r>
            <a:r>
              <a:rPr lang="zh-CN" altLang="en-US" b="1" dirty="0">
                <a:solidFill>
                  <a:srgbClr val="FF0000"/>
                </a:solidFill>
                <a:sym typeface="Wingdings" panose="05000000000000000000" pitchFamily="2" charset="2"/>
              </a:rPr>
              <a:t>针对躯体疾病</a:t>
            </a:r>
            <a:r>
              <a:rPr lang="zh-CN" altLang="en-US" b="1" dirty="0">
                <a:sym typeface="Wingdings" panose="05000000000000000000" pitchFamily="2" charset="2"/>
              </a:rPr>
              <a:t>）</a:t>
            </a:r>
            <a:endParaRPr lang="zh-CN" altLang="en-US" b="1" dirty="0"/>
          </a:p>
          <a:p>
            <a:pPr eaLnBrk="1" hangingPunct="1"/>
            <a:endParaRPr lang="zh-CN" altLang="en-US" b="1" dirty="0"/>
          </a:p>
          <a:p>
            <a:pPr eaLnBrk="1" hangingPunct="1"/>
            <a:r>
              <a:rPr lang="zh-CN" altLang="en-US" b="1" dirty="0"/>
              <a:t>嗜睡、昏迷、吞咽困难、呼吸困难</a:t>
            </a:r>
            <a:endParaRPr lang="zh-CN" altLang="en-US" b="1" dirty="0"/>
          </a:p>
          <a:p>
            <a:pPr eaLnBrk="1" hangingPunct="1"/>
            <a:r>
              <a:rPr lang="zh-CN" altLang="en-US" b="1" dirty="0"/>
              <a:t>心慌气短、抽搐、高热伴强直</a:t>
            </a:r>
            <a:endParaRPr lang="zh-CN" altLang="en-US" b="1" dirty="0"/>
          </a:p>
          <a:p>
            <a:pPr eaLnBrk="1" hangingPunct="1"/>
            <a:endParaRPr lang="zh-CN" altLang="en-US" b="1" dirty="0"/>
          </a:p>
          <a:p>
            <a:pPr eaLnBrk="1" hangingPunct="1"/>
            <a:r>
              <a:rPr lang="zh-CN" altLang="en-US" b="1" dirty="0">
                <a:solidFill>
                  <a:srgbClr val="FF0000"/>
                </a:solidFill>
              </a:rPr>
              <a:t>紧急转诊</a:t>
            </a:r>
            <a:endParaRPr lang="zh-CN" altLang="en-US" b="1" dirty="0">
              <a:solidFill>
                <a:srgbClr val="FF00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Rectangle 2"/>
          <p:cNvSpPr>
            <a:spLocks noGrp="1"/>
          </p:cNvSpPr>
          <p:nvPr>
            <p:ph type="title"/>
          </p:nvPr>
        </p:nvSpPr>
        <p:spPr/>
        <p:txBody>
          <a:bodyPr vert="horz" wrap="square" lIns="91440" tIns="45720" rIns="91440" bIns="45720" anchor="ctr" anchorCtr="0"/>
          <a:p>
            <a:pPr eaLnBrk="1" hangingPunct="1"/>
            <a:r>
              <a:rPr lang="zh-CN" altLang="en-US" b="1" dirty="0"/>
              <a:t>三、服务流程</a:t>
            </a:r>
            <a:endParaRPr lang="zh-CN" altLang="en-US" b="1" dirty="0"/>
          </a:p>
        </p:txBody>
      </p:sp>
      <p:sp>
        <p:nvSpPr>
          <p:cNvPr id="48131" name="Rectangle 3"/>
          <p:cNvSpPr>
            <a:spLocks noGrp="1"/>
          </p:cNvSpPr>
          <p:nvPr>
            <p:ph idx="1"/>
          </p:nvPr>
        </p:nvSpPr>
        <p:spPr/>
        <p:txBody>
          <a:bodyPr vert="horz" wrap="square" lIns="91440" tIns="45720" rIns="91440" bIns="45720" anchor="t" anchorCtr="0"/>
          <a:p>
            <a:pPr eaLnBrk="1" hangingPunct="1"/>
            <a:r>
              <a:rPr lang="zh-CN" altLang="en-US" b="1" dirty="0">
                <a:solidFill>
                  <a:srgbClr val="FF0000"/>
                </a:solidFill>
              </a:rPr>
              <a:t>（二）分类干预（针对精神障碍）</a:t>
            </a:r>
            <a:endParaRPr lang="zh-CN" altLang="en-US" b="1" dirty="0">
              <a:solidFill>
                <a:srgbClr val="FF0000"/>
              </a:solidFill>
            </a:endParaRPr>
          </a:p>
          <a:p>
            <a:pPr eaLnBrk="1" hangingPunct="1"/>
            <a:endParaRPr lang="zh-CN" altLang="en-US" b="1" dirty="0">
              <a:solidFill>
                <a:srgbClr val="FF0000"/>
              </a:solidFill>
            </a:endParaRPr>
          </a:p>
          <a:p>
            <a:pPr eaLnBrk="1" hangingPunct="1"/>
            <a:r>
              <a:rPr lang="en-US" altLang="zh-CN" b="1" dirty="0"/>
              <a:t>1</a:t>
            </a:r>
            <a:r>
              <a:rPr lang="zh-CN" altLang="en-US" b="1" dirty="0"/>
              <a:t>、病情稳定</a:t>
            </a:r>
            <a:endParaRPr lang="zh-CN" altLang="en-US" b="1" dirty="0"/>
          </a:p>
          <a:p>
            <a:pPr eaLnBrk="1" hangingPunct="1"/>
            <a:r>
              <a:rPr lang="en-US" altLang="zh-CN" b="1" dirty="0"/>
              <a:t>2</a:t>
            </a:r>
            <a:r>
              <a:rPr lang="zh-CN" altLang="en-US" b="1" dirty="0"/>
              <a:t>、病情基本稳定</a:t>
            </a:r>
            <a:endParaRPr lang="zh-CN" altLang="en-US" b="1" dirty="0"/>
          </a:p>
          <a:p>
            <a:pPr eaLnBrk="1" hangingPunct="1"/>
            <a:r>
              <a:rPr lang="en-US" altLang="zh-CN" b="1" dirty="0"/>
              <a:t>3</a:t>
            </a:r>
            <a:r>
              <a:rPr lang="zh-CN" altLang="en-US" b="1" dirty="0"/>
              <a:t>、病情不稳定</a:t>
            </a:r>
            <a:endParaRPr lang="zh-CN" altLang="en-US"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Rectangle 2"/>
          <p:cNvSpPr>
            <a:spLocks noGrp="1"/>
          </p:cNvSpPr>
          <p:nvPr>
            <p:ph type="title"/>
          </p:nvPr>
        </p:nvSpPr>
        <p:spPr/>
        <p:txBody>
          <a:bodyPr vert="horz" wrap="square" lIns="91440" tIns="45720" rIns="91440" bIns="45720" anchor="ctr" anchorCtr="0"/>
          <a:p>
            <a:pPr eaLnBrk="1" hangingPunct="1"/>
            <a:r>
              <a:rPr lang="zh-CN" altLang="en-US" b="1" dirty="0"/>
              <a:t>三、服务流程</a:t>
            </a:r>
            <a:endParaRPr lang="zh-CN" altLang="en-US" b="1" dirty="0"/>
          </a:p>
        </p:txBody>
      </p:sp>
      <p:sp>
        <p:nvSpPr>
          <p:cNvPr id="49155" name="Rectangle 3"/>
          <p:cNvSpPr>
            <a:spLocks noGrp="1"/>
          </p:cNvSpPr>
          <p:nvPr>
            <p:ph idx="1"/>
          </p:nvPr>
        </p:nvSpPr>
        <p:spPr/>
        <p:txBody>
          <a:bodyPr vert="horz" wrap="square" lIns="91440" tIns="45720" rIns="91440" bIns="45720" anchor="t" anchorCtr="0"/>
          <a:p>
            <a:pPr eaLnBrk="1" hangingPunct="1"/>
            <a:r>
              <a:rPr lang="en-US" altLang="zh-CN" b="1" dirty="0"/>
              <a:t>1</a:t>
            </a:r>
            <a:r>
              <a:rPr lang="zh-CN" altLang="en-US" b="1" dirty="0"/>
              <a:t>、病情稳定：</a:t>
            </a:r>
            <a:endParaRPr lang="zh-CN" altLang="en-US" b="1" dirty="0"/>
          </a:p>
          <a:p>
            <a:pPr eaLnBrk="1" hangingPunct="1"/>
            <a:r>
              <a:rPr lang="zh-CN" altLang="en-US" b="1" dirty="0"/>
              <a:t>危险性为</a:t>
            </a:r>
            <a:r>
              <a:rPr lang="en-US" altLang="zh-CN" b="1" dirty="0"/>
              <a:t>0</a:t>
            </a:r>
            <a:r>
              <a:rPr lang="zh-CN" altLang="en-US" b="1" dirty="0"/>
              <a:t>级，精神症状基本消失，自知力基本恢复，社会功能良好，无严重药物不良反应，躯体疾病稳定。</a:t>
            </a:r>
            <a:r>
              <a:rPr lang="zh-CN" altLang="en-US" dirty="0"/>
              <a:t> </a:t>
            </a:r>
            <a:endParaRPr lang="zh-CN" altLang="en-US" dirty="0"/>
          </a:p>
          <a:p>
            <a:pPr eaLnBrk="1" hangingPunct="1"/>
            <a:endParaRPr lang="zh-CN" altLang="en-US" dirty="0"/>
          </a:p>
          <a:p>
            <a:pPr eaLnBrk="1" hangingPunct="1"/>
            <a:r>
              <a:rPr lang="zh-CN" altLang="en-US" b="1" dirty="0"/>
              <a:t>执行现方案治疗，</a:t>
            </a:r>
            <a:r>
              <a:rPr lang="en-US" altLang="zh-CN" b="1" dirty="0">
                <a:solidFill>
                  <a:srgbClr val="FF0000"/>
                </a:solidFill>
              </a:rPr>
              <a:t>3</a:t>
            </a:r>
            <a:r>
              <a:rPr lang="zh-CN" altLang="en-US" b="1" dirty="0">
                <a:solidFill>
                  <a:srgbClr val="FF0000"/>
                </a:solidFill>
              </a:rPr>
              <a:t>个月</a:t>
            </a:r>
            <a:r>
              <a:rPr lang="zh-CN" altLang="en-US" b="1" dirty="0"/>
              <a:t>时随访 </a:t>
            </a:r>
            <a:endParaRPr lang="zh-CN" altLang="en-US" b="1"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Rectangle 2"/>
          <p:cNvSpPr>
            <a:spLocks noGrp="1"/>
          </p:cNvSpPr>
          <p:nvPr>
            <p:ph type="title"/>
          </p:nvPr>
        </p:nvSpPr>
        <p:spPr/>
        <p:txBody>
          <a:bodyPr vert="horz" wrap="square" lIns="91440" tIns="45720" rIns="91440" bIns="45720" anchor="ctr" anchorCtr="0"/>
          <a:p>
            <a:pPr eaLnBrk="1" hangingPunct="1"/>
            <a:r>
              <a:rPr lang="zh-CN" altLang="en-US" b="1" dirty="0"/>
              <a:t>三、服务流程</a:t>
            </a:r>
            <a:endParaRPr lang="zh-CN" altLang="en-US" b="1" dirty="0"/>
          </a:p>
        </p:txBody>
      </p:sp>
      <p:sp>
        <p:nvSpPr>
          <p:cNvPr id="50179" name="Rectangle 3"/>
          <p:cNvSpPr>
            <a:spLocks noGrp="1"/>
          </p:cNvSpPr>
          <p:nvPr>
            <p:ph idx="1"/>
          </p:nvPr>
        </p:nvSpPr>
        <p:spPr/>
        <p:txBody>
          <a:bodyPr vert="horz" wrap="square" lIns="91440" tIns="45720" rIns="91440" bIns="45720" anchor="t" anchorCtr="0"/>
          <a:p>
            <a:pPr eaLnBrk="1" hangingPunct="1">
              <a:lnSpc>
                <a:spcPct val="90000"/>
              </a:lnSpc>
            </a:pPr>
            <a:r>
              <a:rPr lang="en-US" altLang="zh-CN" sz="2800" b="1" dirty="0"/>
              <a:t>2</a:t>
            </a:r>
            <a:r>
              <a:rPr lang="zh-CN" altLang="en-US" sz="2800" b="1" dirty="0"/>
              <a:t>、病情基本稳定：</a:t>
            </a:r>
            <a:endParaRPr lang="zh-CN" altLang="en-US" sz="2800" b="1" dirty="0"/>
          </a:p>
          <a:p>
            <a:pPr eaLnBrk="1" hangingPunct="1">
              <a:lnSpc>
                <a:spcPct val="90000"/>
              </a:lnSpc>
            </a:pPr>
            <a:r>
              <a:rPr lang="zh-CN" altLang="en-US" sz="2800" b="1" dirty="0"/>
              <a:t>危险性为</a:t>
            </a:r>
            <a:r>
              <a:rPr lang="en-US" altLang="zh-CN" sz="2800" b="1" dirty="0"/>
              <a:t>1~2</a:t>
            </a:r>
            <a:r>
              <a:rPr lang="zh-CN" altLang="en-US" sz="2800" b="1" dirty="0"/>
              <a:t>级，精神症状、自知力、社会功能至少有一方面较差。</a:t>
            </a:r>
            <a:endParaRPr lang="zh-CN" altLang="en-US" sz="2800" b="1" dirty="0"/>
          </a:p>
          <a:p>
            <a:pPr eaLnBrk="1" hangingPunct="1">
              <a:lnSpc>
                <a:spcPct val="90000"/>
              </a:lnSpc>
            </a:pPr>
            <a:endParaRPr lang="zh-CN" altLang="en-US" sz="2800" b="1" dirty="0"/>
          </a:p>
          <a:p>
            <a:pPr eaLnBrk="1" hangingPunct="1">
              <a:lnSpc>
                <a:spcPct val="90000"/>
              </a:lnSpc>
            </a:pPr>
            <a:r>
              <a:rPr lang="zh-CN" altLang="en-US" b="1" dirty="0"/>
              <a:t>①</a:t>
            </a:r>
            <a:r>
              <a:rPr lang="zh-CN" altLang="en-US" sz="2800" b="1" dirty="0">
                <a:solidFill>
                  <a:srgbClr val="FF0000"/>
                </a:solidFill>
              </a:rPr>
              <a:t>病情波动：</a:t>
            </a:r>
            <a:r>
              <a:rPr lang="zh-CN" altLang="en-US" sz="2800" b="1" dirty="0"/>
              <a:t>询问是否规律用药</a:t>
            </a:r>
            <a:endParaRPr lang="zh-CN" altLang="en-US" sz="2800" b="1" dirty="0"/>
          </a:p>
          <a:p>
            <a:pPr eaLnBrk="1" hangingPunct="1">
              <a:lnSpc>
                <a:spcPct val="90000"/>
              </a:lnSpc>
            </a:pPr>
            <a:r>
              <a:rPr lang="zh-CN" altLang="en-US" sz="2800" b="1" dirty="0"/>
              <a:t>若规律用药，可在规定剂量范围内调整剂量，必要时与主管或专科医师指导下治疗，</a:t>
            </a:r>
            <a:r>
              <a:rPr lang="en-US" altLang="zh-CN" sz="2800" b="1" dirty="0">
                <a:solidFill>
                  <a:srgbClr val="FF0000"/>
                </a:solidFill>
              </a:rPr>
              <a:t>2</a:t>
            </a:r>
            <a:r>
              <a:rPr lang="zh-CN" altLang="en-US" sz="2800" b="1" dirty="0">
                <a:solidFill>
                  <a:srgbClr val="FF0000"/>
                </a:solidFill>
              </a:rPr>
              <a:t>周</a:t>
            </a:r>
            <a:r>
              <a:rPr lang="zh-CN" altLang="en-US" sz="2800" b="1" dirty="0"/>
              <a:t>时随访。</a:t>
            </a:r>
            <a:r>
              <a:rPr lang="zh-CN" altLang="en-US" sz="2800" dirty="0"/>
              <a:t> </a:t>
            </a:r>
            <a:endParaRPr lang="zh-CN" altLang="en-US" sz="2800" dirty="0"/>
          </a:p>
          <a:p>
            <a:pPr eaLnBrk="1" hangingPunct="1">
              <a:lnSpc>
                <a:spcPct val="90000"/>
              </a:lnSpc>
            </a:pPr>
            <a:endParaRPr lang="zh-CN" altLang="en-US" sz="2800" dirty="0"/>
          </a:p>
          <a:p>
            <a:pPr eaLnBrk="1" hangingPunct="1">
              <a:lnSpc>
                <a:spcPct val="90000"/>
              </a:lnSpc>
            </a:pPr>
            <a:r>
              <a:rPr lang="zh-CN" altLang="en-US" b="1" dirty="0"/>
              <a:t>②</a:t>
            </a:r>
            <a:r>
              <a:rPr lang="zh-CN" altLang="en-US" sz="2800" b="1" dirty="0">
                <a:solidFill>
                  <a:srgbClr val="FF0000"/>
                </a:solidFill>
              </a:rPr>
              <a:t>若病情稳定：</a:t>
            </a:r>
            <a:r>
              <a:rPr lang="zh-CN" altLang="en-US" sz="2800" b="1" dirty="0"/>
              <a:t>执行现方案治疗，</a:t>
            </a:r>
            <a:r>
              <a:rPr lang="en-US" altLang="zh-CN" sz="2800" b="1" dirty="0">
                <a:solidFill>
                  <a:srgbClr val="FF0000"/>
                </a:solidFill>
              </a:rPr>
              <a:t>3</a:t>
            </a:r>
            <a:r>
              <a:rPr lang="zh-CN" altLang="en-US" sz="2800" b="1" dirty="0">
                <a:solidFill>
                  <a:srgbClr val="FF0000"/>
                </a:solidFill>
              </a:rPr>
              <a:t>个月</a:t>
            </a:r>
            <a:r>
              <a:rPr lang="zh-CN" altLang="en-US" sz="2800" b="1" dirty="0"/>
              <a:t>时随访 </a:t>
            </a:r>
            <a:endParaRPr lang="zh-CN" altLang="en-US" sz="2800" b="1"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Rectangle 2"/>
          <p:cNvSpPr>
            <a:spLocks noGrp="1"/>
          </p:cNvSpPr>
          <p:nvPr>
            <p:ph type="title"/>
          </p:nvPr>
        </p:nvSpPr>
        <p:spPr/>
        <p:txBody>
          <a:bodyPr vert="horz" wrap="square" lIns="91440" tIns="45720" rIns="91440" bIns="45720" anchor="ctr" anchorCtr="0"/>
          <a:p>
            <a:pPr eaLnBrk="1" hangingPunct="1"/>
            <a:r>
              <a:rPr lang="zh-CN" altLang="en-US" b="1" dirty="0"/>
              <a:t>三、服务流程</a:t>
            </a:r>
            <a:endParaRPr lang="zh-CN" altLang="en-US" b="1" dirty="0"/>
          </a:p>
        </p:txBody>
      </p:sp>
      <p:sp>
        <p:nvSpPr>
          <p:cNvPr id="51203" name="Rectangle 3"/>
          <p:cNvSpPr>
            <a:spLocks noGrp="1"/>
          </p:cNvSpPr>
          <p:nvPr>
            <p:ph idx="1"/>
          </p:nvPr>
        </p:nvSpPr>
        <p:spPr/>
        <p:txBody>
          <a:bodyPr vert="horz" wrap="square" lIns="91440" tIns="45720" rIns="91440" bIns="45720" anchor="t" anchorCtr="0"/>
          <a:p>
            <a:pPr eaLnBrk="1" hangingPunct="1"/>
            <a:r>
              <a:rPr lang="en-US" altLang="zh-CN" b="1" dirty="0"/>
              <a:t>③</a:t>
            </a:r>
            <a:r>
              <a:rPr lang="zh-CN" altLang="en-US" b="1" dirty="0">
                <a:solidFill>
                  <a:srgbClr val="FF0000"/>
                </a:solidFill>
              </a:rPr>
              <a:t>若处理无效：</a:t>
            </a:r>
            <a:endParaRPr lang="zh-CN" altLang="en-US" b="1" dirty="0"/>
          </a:p>
          <a:p>
            <a:pPr eaLnBrk="1" hangingPunct="1"/>
            <a:endParaRPr lang="zh-CN" altLang="en-US" b="1" dirty="0"/>
          </a:p>
          <a:p>
            <a:pPr eaLnBrk="1" hangingPunct="1"/>
            <a:r>
              <a:rPr lang="zh-CN" altLang="en-US" b="1" dirty="0">
                <a:solidFill>
                  <a:srgbClr val="FF0000"/>
                </a:solidFill>
              </a:rPr>
              <a:t>初次出现药物副作用</a:t>
            </a:r>
            <a:endParaRPr lang="zh-CN" altLang="en-US" b="1" dirty="0">
              <a:solidFill>
                <a:srgbClr val="FF0000"/>
              </a:solidFill>
            </a:endParaRPr>
          </a:p>
          <a:p>
            <a:pPr eaLnBrk="1" hangingPunct="1"/>
            <a:r>
              <a:rPr lang="zh-CN" altLang="en-US" b="1" dirty="0">
                <a:solidFill>
                  <a:srgbClr val="FF0000"/>
                </a:solidFill>
              </a:rPr>
              <a:t>或躯体疾病恶化</a:t>
            </a:r>
            <a:endParaRPr lang="zh-CN" altLang="en-US" b="1" dirty="0">
              <a:solidFill>
                <a:srgbClr val="FF0000"/>
              </a:solidFill>
            </a:endParaRPr>
          </a:p>
          <a:p>
            <a:pPr eaLnBrk="1" hangingPunct="1"/>
            <a:endParaRPr lang="zh-CN" altLang="en-US" b="1" dirty="0"/>
          </a:p>
          <a:p>
            <a:pPr eaLnBrk="1" hangingPunct="1"/>
            <a:r>
              <a:rPr lang="zh-CN" altLang="en-US" b="1" dirty="0"/>
              <a:t>转诊到上级医院，</a:t>
            </a:r>
            <a:r>
              <a:rPr lang="en-US" altLang="zh-CN" b="1" dirty="0">
                <a:solidFill>
                  <a:srgbClr val="FF0000"/>
                </a:solidFill>
              </a:rPr>
              <a:t>2</a:t>
            </a:r>
            <a:r>
              <a:rPr lang="zh-CN" altLang="en-US" b="1" dirty="0">
                <a:solidFill>
                  <a:srgbClr val="FF0000"/>
                </a:solidFill>
              </a:rPr>
              <a:t>周</a:t>
            </a:r>
            <a:r>
              <a:rPr lang="zh-CN" altLang="en-US" b="1" dirty="0"/>
              <a:t>时随访。</a:t>
            </a:r>
            <a:endParaRPr lang="zh-CN" alt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2"/>
          <p:cNvSpPr>
            <a:spLocks noGrp="1"/>
          </p:cNvSpPr>
          <p:nvPr>
            <p:ph type="title"/>
          </p:nvPr>
        </p:nvSpPr>
        <p:spPr/>
        <p:txBody>
          <a:bodyPr vert="horz" wrap="square" lIns="91440" tIns="45720" rIns="91440" bIns="45720" anchor="ctr" anchorCtr="0"/>
          <a:p>
            <a:pPr eaLnBrk="1" hangingPunct="1"/>
            <a:r>
              <a:rPr lang="zh-CN" altLang="en-US" b="1" dirty="0"/>
              <a:t>一、服务对象</a:t>
            </a:r>
            <a:r>
              <a:rPr lang="zh-CN" altLang="en-US" dirty="0"/>
              <a:t> </a:t>
            </a:r>
            <a:endParaRPr lang="zh-CN" altLang="en-US" dirty="0"/>
          </a:p>
        </p:txBody>
      </p:sp>
      <p:sp>
        <p:nvSpPr>
          <p:cNvPr id="6147" name="Rectangle 3"/>
          <p:cNvSpPr>
            <a:spLocks noGrp="1"/>
          </p:cNvSpPr>
          <p:nvPr>
            <p:ph idx="1"/>
          </p:nvPr>
        </p:nvSpPr>
        <p:spPr/>
        <p:txBody>
          <a:bodyPr vert="horz" wrap="square" lIns="91440" tIns="45720" rIns="91440" bIns="45720" anchor="t" anchorCtr="0"/>
          <a:p>
            <a:pPr eaLnBrk="1" hangingPunct="1"/>
            <a:r>
              <a:rPr lang="zh-CN" altLang="en-US" b="1" dirty="0"/>
              <a:t>辖区内常住居民中诊断明确、在家居住的严重精神障碍患者。</a:t>
            </a:r>
            <a:endParaRPr lang="zh-CN" altLang="en-US" b="1" dirty="0"/>
          </a:p>
          <a:p>
            <a:pPr eaLnBrk="1" hangingPunct="1"/>
            <a:endParaRPr lang="zh-CN" altLang="en-US" b="1" dirty="0"/>
          </a:p>
          <a:p>
            <a:pPr eaLnBrk="1" hangingPunct="1"/>
            <a:r>
              <a:rPr lang="zh-CN" altLang="en-US" b="1" dirty="0"/>
              <a:t>诊断部门：</a:t>
            </a:r>
            <a:endParaRPr lang="zh-CN" altLang="en-US" b="1" dirty="0"/>
          </a:p>
          <a:p>
            <a:pPr eaLnBrk="1" hangingPunct="1">
              <a:buNone/>
            </a:pPr>
            <a:r>
              <a:rPr lang="zh-CN" altLang="en-US" b="1" dirty="0"/>
              <a:t>                   精神专科医院</a:t>
            </a:r>
            <a:endParaRPr lang="zh-CN" altLang="en-US" b="1" dirty="0"/>
          </a:p>
          <a:p>
            <a:pPr eaLnBrk="1" hangingPunct="1">
              <a:buNone/>
            </a:pPr>
            <a:r>
              <a:rPr lang="zh-CN" altLang="en-US" b="1" dirty="0"/>
              <a:t>                   综合医院精神科或心理科</a:t>
            </a:r>
            <a:endParaRPr lang="zh-CN" altLang="en-US" b="1"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Rectangle 2"/>
          <p:cNvSpPr>
            <a:spLocks noGrp="1"/>
          </p:cNvSpPr>
          <p:nvPr>
            <p:ph type="title"/>
          </p:nvPr>
        </p:nvSpPr>
        <p:spPr/>
        <p:txBody>
          <a:bodyPr vert="horz" wrap="square" lIns="91440" tIns="45720" rIns="91440" bIns="45720" anchor="ctr" anchorCtr="0"/>
          <a:p>
            <a:pPr eaLnBrk="1" hangingPunct="1"/>
            <a:r>
              <a:rPr lang="zh-CN" altLang="en-US" b="1" dirty="0"/>
              <a:t>三、服务流程</a:t>
            </a:r>
            <a:endParaRPr lang="zh-CN" altLang="en-US" b="1" dirty="0"/>
          </a:p>
        </p:txBody>
      </p:sp>
      <p:sp>
        <p:nvSpPr>
          <p:cNvPr id="52227" name="Rectangle 3"/>
          <p:cNvSpPr>
            <a:spLocks noGrp="1"/>
          </p:cNvSpPr>
          <p:nvPr>
            <p:ph idx="1"/>
          </p:nvPr>
        </p:nvSpPr>
        <p:spPr/>
        <p:txBody>
          <a:bodyPr vert="horz" wrap="square" lIns="91440" tIns="45720" rIns="91440" bIns="45720" anchor="t" anchorCtr="0"/>
          <a:p>
            <a:pPr eaLnBrk="1" hangingPunct="1"/>
            <a:r>
              <a:rPr lang="en-US" altLang="zh-CN" b="1" dirty="0"/>
              <a:t>3</a:t>
            </a:r>
            <a:r>
              <a:rPr lang="zh-CN" altLang="en-US" b="1" dirty="0"/>
              <a:t>、病情不稳定：</a:t>
            </a:r>
            <a:endParaRPr lang="zh-CN" altLang="en-US" b="1" dirty="0"/>
          </a:p>
          <a:p>
            <a:pPr eaLnBrk="1" hangingPunct="1"/>
            <a:endParaRPr lang="zh-CN" altLang="en-US" b="1" dirty="0"/>
          </a:p>
          <a:p>
            <a:pPr eaLnBrk="1" hangingPunct="1"/>
            <a:r>
              <a:rPr lang="zh-CN" altLang="en-US" b="1" dirty="0"/>
              <a:t>危险性为</a:t>
            </a:r>
            <a:r>
              <a:rPr lang="en-US" altLang="zh-CN" b="1" dirty="0"/>
              <a:t>3~5</a:t>
            </a:r>
            <a:r>
              <a:rPr lang="zh-CN" altLang="en-US" b="1" dirty="0"/>
              <a:t>级，精神病症状明显，自知力缺乏，有严重药物不良反应或严重躯体疾病。</a:t>
            </a:r>
            <a:endParaRPr lang="zh-CN" altLang="en-US" b="1" dirty="0"/>
          </a:p>
          <a:p>
            <a:pPr eaLnBrk="1" hangingPunct="1"/>
            <a:endParaRPr lang="zh-CN" altLang="en-US" b="1" dirty="0"/>
          </a:p>
          <a:p>
            <a:pPr eaLnBrk="1" hangingPunct="1"/>
            <a:r>
              <a:rPr lang="zh-CN" altLang="en-US" b="1" dirty="0"/>
              <a:t>对症处理后立即转诊到上级医院，</a:t>
            </a:r>
            <a:r>
              <a:rPr lang="en-US" altLang="zh-CN" b="1" dirty="0">
                <a:solidFill>
                  <a:srgbClr val="FF0000"/>
                </a:solidFill>
              </a:rPr>
              <a:t>2</a:t>
            </a:r>
            <a:r>
              <a:rPr lang="zh-CN" altLang="en-US" b="1" dirty="0">
                <a:solidFill>
                  <a:srgbClr val="FF0000"/>
                </a:solidFill>
              </a:rPr>
              <a:t>周内</a:t>
            </a:r>
            <a:r>
              <a:rPr lang="zh-CN" altLang="en-US" b="1" dirty="0"/>
              <a:t>随访。</a:t>
            </a:r>
            <a:endParaRPr lang="zh-CN" altLang="en-US" b="1"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Rectangle 2"/>
          <p:cNvSpPr>
            <a:spLocks noGrp="1"/>
          </p:cNvSpPr>
          <p:nvPr>
            <p:ph type="title"/>
          </p:nvPr>
        </p:nvSpPr>
        <p:spPr/>
        <p:txBody>
          <a:bodyPr vert="horz" wrap="square" lIns="91440" tIns="45720" rIns="91440" bIns="45720" anchor="ctr" anchorCtr="0"/>
          <a:p>
            <a:pPr eaLnBrk="1" hangingPunct="1"/>
            <a:r>
              <a:rPr lang="zh-CN" altLang="en-US" b="1" dirty="0"/>
              <a:t>三、服务流程</a:t>
            </a:r>
            <a:endParaRPr lang="zh-CN" altLang="en-US" b="1" dirty="0"/>
          </a:p>
        </p:txBody>
      </p:sp>
      <p:sp>
        <p:nvSpPr>
          <p:cNvPr id="53251" name="Rectangle 3"/>
          <p:cNvSpPr>
            <a:spLocks noGrp="1"/>
          </p:cNvSpPr>
          <p:nvPr>
            <p:ph idx="1"/>
          </p:nvPr>
        </p:nvSpPr>
        <p:spPr/>
        <p:txBody>
          <a:bodyPr vert="horz" wrap="square" lIns="91440" tIns="45720" rIns="91440" bIns="45720" anchor="t" anchorCtr="0"/>
          <a:p>
            <a:pPr eaLnBrk="1" hangingPunct="1">
              <a:lnSpc>
                <a:spcPct val="150000"/>
              </a:lnSpc>
            </a:pPr>
            <a:r>
              <a:rPr lang="zh-CN" altLang="en-US" b="1" dirty="0">
                <a:solidFill>
                  <a:srgbClr val="FF0000"/>
                </a:solidFill>
              </a:rPr>
              <a:t>（三）指导</a:t>
            </a:r>
            <a:endParaRPr lang="zh-CN" altLang="en-US" b="1" dirty="0">
              <a:solidFill>
                <a:srgbClr val="FF0000"/>
              </a:solidFill>
            </a:endParaRPr>
          </a:p>
          <a:p>
            <a:pPr eaLnBrk="1" hangingPunct="1">
              <a:lnSpc>
                <a:spcPct val="150000"/>
              </a:lnSpc>
            </a:pPr>
            <a:r>
              <a:rPr lang="zh-CN" altLang="zh-CN" b="1" dirty="0"/>
              <a:t>每次随访根据患者病情的控制情况，对患者及其家属进行有针对性的</a:t>
            </a:r>
            <a:r>
              <a:rPr lang="zh-CN" altLang="zh-CN" b="1" dirty="0">
                <a:solidFill>
                  <a:srgbClr val="FF0000"/>
                </a:solidFill>
              </a:rPr>
              <a:t>健康教育</a:t>
            </a:r>
            <a:r>
              <a:rPr lang="zh-CN" altLang="zh-CN" b="1" dirty="0"/>
              <a:t>和生活技能训练等方面的</a:t>
            </a:r>
            <a:r>
              <a:rPr lang="zh-CN" altLang="zh-CN" b="1" dirty="0">
                <a:solidFill>
                  <a:srgbClr val="FF0000"/>
                </a:solidFill>
              </a:rPr>
              <a:t>康复指导</a:t>
            </a:r>
            <a:r>
              <a:rPr lang="zh-CN" altLang="zh-CN" b="1" dirty="0"/>
              <a:t>，对家属提供</a:t>
            </a:r>
            <a:r>
              <a:rPr lang="zh-CN" altLang="zh-CN" b="1" dirty="0">
                <a:solidFill>
                  <a:srgbClr val="FF0000"/>
                </a:solidFill>
              </a:rPr>
              <a:t>心理支持</a:t>
            </a:r>
            <a:r>
              <a:rPr lang="zh-CN" altLang="zh-CN" b="1" dirty="0"/>
              <a:t>和帮助。</a:t>
            </a:r>
            <a:endParaRPr lang="zh-CN" altLang="en-US" b="1"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4" name="Rectangle 2"/>
          <p:cNvSpPr>
            <a:spLocks noGrp="1"/>
          </p:cNvSpPr>
          <p:nvPr>
            <p:ph type="title"/>
          </p:nvPr>
        </p:nvSpPr>
        <p:spPr/>
        <p:txBody>
          <a:bodyPr vert="horz" wrap="square" lIns="91440" tIns="45720" rIns="91440" bIns="45720" anchor="ctr" anchorCtr="0"/>
          <a:p>
            <a:pPr eaLnBrk="1" hangingPunct="1"/>
            <a:r>
              <a:rPr lang="zh-CN" altLang="en-US" b="1" dirty="0"/>
              <a:t>精神障碍健康教育</a:t>
            </a:r>
            <a:r>
              <a:rPr lang="en-US" altLang="zh-CN" b="1" dirty="0"/>
              <a:t>----</a:t>
            </a:r>
            <a:r>
              <a:rPr lang="zh-CN" altLang="en-US" b="1" dirty="0"/>
              <a:t>诱因</a:t>
            </a:r>
            <a:endParaRPr lang="zh-CN" altLang="en-US" b="1" dirty="0"/>
          </a:p>
        </p:txBody>
      </p:sp>
      <p:sp>
        <p:nvSpPr>
          <p:cNvPr id="54275" name="Rectangle 3"/>
          <p:cNvSpPr>
            <a:spLocks noGrp="1"/>
          </p:cNvSpPr>
          <p:nvPr>
            <p:ph idx="1"/>
          </p:nvPr>
        </p:nvSpPr>
        <p:spPr/>
        <p:txBody>
          <a:bodyPr vert="horz" wrap="square" lIns="91440" tIns="45720" rIns="91440" bIns="45720" anchor="t" anchorCtr="0"/>
          <a:p>
            <a:pPr eaLnBrk="1" hangingPunct="1"/>
            <a:r>
              <a:rPr lang="zh-CN" altLang="en-US" b="1" dirty="0"/>
              <a:t>一、遗传因素</a:t>
            </a:r>
            <a:endParaRPr lang="zh-CN" altLang="en-US" b="1" dirty="0"/>
          </a:p>
          <a:p>
            <a:pPr eaLnBrk="1" hangingPunct="1"/>
            <a:r>
              <a:rPr lang="zh-CN" altLang="en-US" b="1" dirty="0"/>
              <a:t>二、幼年时期的脑外伤、重大疾病（反复高热抽搐、严重的脑炎、肺炎、中毒性痢疾）</a:t>
            </a:r>
            <a:endParaRPr lang="zh-CN" altLang="en-US" b="1" dirty="0"/>
          </a:p>
          <a:p>
            <a:pPr eaLnBrk="1" hangingPunct="1"/>
            <a:r>
              <a:rPr lang="zh-CN" altLang="en-US" b="1" dirty="0"/>
              <a:t>三、幼年的心灵创伤（</a:t>
            </a:r>
            <a:r>
              <a:rPr lang="en-US" altLang="zh-CN" b="1" dirty="0"/>
              <a:t>0—6</a:t>
            </a:r>
            <a:r>
              <a:rPr lang="zh-CN" altLang="en-US" b="1" dirty="0"/>
              <a:t>岁被遗弃、长期父母不和家庭紧张）</a:t>
            </a:r>
            <a:endParaRPr lang="zh-CN" altLang="en-US"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8" name="Rectangle 2"/>
          <p:cNvSpPr>
            <a:spLocks noGrp="1"/>
          </p:cNvSpPr>
          <p:nvPr>
            <p:ph type="title"/>
          </p:nvPr>
        </p:nvSpPr>
        <p:spPr/>
        <p:txBody>
          <a:bodyPr vert="horz" wrap="square" lIns="91440" tIns="45720" rIns="91440" bIns="45720" anchor="ctr" anchorCtr="0"/>
          <a:p>
            <a:pPr eaLnBrk="1" hangingPunct="1"/>
            <a:r>
              <a:rPr lang="zh-CN" altLang="en-US" b="1" dirty="0"/>
              <a:t>精神障碍健康教育</a:t>
            </a:r>
            <a:r>
              <a:rPr lang="en-US" altLang="zh-CN" b="1" dirty="0"/>
              <a:t>----</a:t>
            </a:r>
            <a:r>
              <a:rPr lang="zh-CN" altLang="en-US" b="1" dirty="0"/>
              <a:t>诱因</a:t>
            </a:r>
            <a:endParaRPr lang="zh-CN" altLang="en-US" b="1" dirty="0"/>
          </a:p>
        </p:txBody>
      </p:sp>
      <p:sp>
        <p:nvSpPr>
          <p:cNvPr id="55299" name="Rectangle 3"/>
          <p:cNvSpPr>
            <a:spLocks noGrp="1"/>
          </p:cNvSpPr>
          <p:nvPr>
            <p:ph idx="1"/>
          </p:nvPr>
        </p:nvSpPr>
        <p:spPr/>
        <p:txBody>
          <a:bodyPr vert="horz" wrap="square" lIns="91440" tIns="45720" rIns="91440" bIns="45720" anchor="t" anchorCtr="0"/>
          <a:p>
            <a:pPr eaLnBrk="1" hangingPunct="1">
              <a:lnSpc>
                <a:spcPct val="90000"/>
              </a:lnSpc>
            </a:pPr>
            <a:r>
              <a:rPr lang="zh-CN" altLang="en-US" b="1" dirty="0"/>
              <a:t>四、从小到大性格有问题的人</a:t>
            </a:r>
            <a:endParaRPr lang="zh-CN" altLang="en-US" b="1" dirty="0"/>
          </a:p>
          <a:p>
            <a:pPr eaLnBrk="1" hangingPunct="1">
              <a:lnSpc>
                <a:spcPct val="90000"/>
              </a:lnSpc>
            </a:pPr>
            <a:r>
              <a:rPr lang="en-US" altLang="zh-CN" b="1" dirty="0"/>
              <a:t>1</a:t>
            </a:r>
            <a:r>
              <a:rPr lang="zh-CN" altLang="en-US" b="1" dirty="0"/>
              <a:t>、性格暴躁</a:t>
            </a:r>
            <a:endParaRPr lang="zh-CN" altLang="en-US" b="1" dirty="0"/>
          </a:p>
          <a:p>
            <a:pPr eaLnBrk="1" hangingPunct="1">
              <a:lnSpc>
                <a:spcPct val="90000"/>
              </a:lnSpc>
            </a:pPr>
            <a:r>
              <a:rPr lang="en-US" altLang="zh-CN" b="1" dirty="0"/>
              <a:t>2</a:t>
            </a:r>
            <a:r>
              <a:rPr lang="zh-CN" altLang="en-US" b="1" dirty="0"/>
              <a:t>、情绪不稳定</a:t>
            </a:r>
            <a:endParaRPr lang="zh-CN" altLang="en-US" b="1" dirty="0"/>
          </a:p>
          <a:p>
            <a:pPr eaLnBrk="1" hangingPunct="1">
              <a:lnSpc>
                <a:spcPct val="90000"/>
              </a:lnSpc>
            </a:pPr>
            <a:r>
              <a:rPr lang="en-US" altLang="zh-CN" b="1" dirty="0"/>
              <a:t>3</a:t>
            </a:r>
            <a:r>
              <a:rPr lang="zh-CN" altLang="en-US" b="1" dirty="0"/>
              <a:t>、爱吹牛</a:t>
            </a:r>
            <a:endParaRPr lang="zh-CN" altLang="en-US" b="1" dirty="0"/>
          </a:p>
          <a:p>
            <a:pPr eaLnBrk="1" hangingPunct="1">
              <a:lnSpc>
                <a:spcPct val="90000"/>
              </a:lnSpc>
            </a:pPr>
            <a:r>
              <a:rPr lang="en-US" altLang="zh-CN" b="1" dirty="0"/>
              <a:t>4</a:t>
            </a:r>
            <a:r>
              <a:rPr lang="zh-CN" altLang="en-US" b="1" dirty="0"/>
              <a:t>、经常自杀</a:t>
            </a:r>
            <a:endParaRPr lang="zh-CN" altLang="en-US" b="1" dirty="0"/>
          </a:p>
          <a:p>
            <a:pPr eaLnBrk="1" hangingPunct="1">
              <a:lnSpc>
                <a:spcPct val="90000"/>
              </a:lnSpc>
            </a:pPr>
            <a:r>
              <a:rPr lang="en-US" altLang="zh-CN" b="1" dirty="0"/>
              <a:t>5</a:t>
            </a:r>
            <a:r>
              <a:rPr lang="zh-CN" altLang="en-US" b="1" dirty="0"/>
              <a:t>、胆小，一惊一乍</a:t>
            </a:r>
            <a:endParaRPr lang="zh-CN" altLang="en-US" b="1" dirty="0"/>
          </a:p>
          <a:p>
            <a:pPr eaLnBrk="1" hangingPunct="1">
              <a:lnSpc>
                <a:spcPct val="90000"/>
              </a:lnSpc>
            </a:pPr>
            <a:r>
              <a:rPr lang="en-US" altLang="zh-CN" b="1" dirty="0"/>
              <a:t>6</a:t>
            </a:r>
            <a:r>
              <a:rPr lang="zh-CN" altLang="en-US" b="1" dirty="0"/>
              <a:t>、对自然现象恐惧（打雷闪电、刮风下雨、红白喜事）</a:t>
            </a:r>
            <a:endParaRPr lang="zh-CN" altLang="en-US" b="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2" name="Rectangle 2"/>
          <p:cNvSpPr>
            <a:spLocks noGrp="1"/>
          </p:cNvSpPr>
          <p:nvPr>
            <p:ph type="title"/>
          </p:nvPr>
        </p:nvSpPr>
        <p:spPr/>
        <p:txBody>
          <a:bodyPr vert="horz" wrap="square" lIns="91440" tIns="45720" rIns="91440" bIns="45720" anchor="ctr" anchorCtr="0"/>
          <a:p>
            <a:pPr eaLnBrk="1" hangingPunct="1"/>
            <a:r>
              <a:rPr lang="zh-CN" altLang="en-US" b="1" dirty="0"/>
              <a:t>精神障碍健康教育</a:t>
            </a:r>
            <a:r>
              <a:rPr lang="en-US" altLang="zh-CN" b="1" dirty="0"/>
              <a:t>----</a:t>
            </a:r>
            <a:r>
              <a:rPr lang="zh-CN" altLang="en-US" b="1" dirty="0"/>
              <a:t>诱因</a:t>
            </a:r>
            <a:endParaRPr lang="zh-CN" altLang="en-US" b="1" dirty="0"/>
          </a:p>
        </p:txBody>
      </p:sp>
      <p:sp>
        <p:nvSpPr>
          <p:cNvPr id="56323" name="Rectangle 3"/>
          <p:cNvSpPr>
            <a:spLocks noGrp="1"/>
          </p:cNvSpPr>
          <p:nvPr>
            <p:ph idx="1"/>
          </p:nvPr>
        </p:nvSpPr>
        <p:spPr/>
        <p:txBody>
          <a:bodyPr vert="horz" wrap="square" lIns="91440" tIns="45720" rIns="91440" bIns="45720" anchor="t" anchorCtr="0"/>
          <a:p>
            <a:pPr eaLnBrk="1" hangingPunct="1"/>
            <a:r>
              <a:rPr lang="zh-CN" altLang="en-US" b="1" dirty="0"/>
              <a:t>五、不良生活习惯</a:t>
            </a:r>
            <a:endParaRPr lang="zh-CN" altLang="en-US" b="1" dirty="0"/>
          </a:p>
          <a:p>
            <a:pPr eaLnBrk="1" hangingPunct="1"/>
            <a:endParaRPr lang="zh-CN" altLang="en-US" b="1" dirty="0"/>
          </a:p>
          <a:p>
            <a:pPr eaLnBrk="1" hangingPunct="1"/>
            <a:r>
              <a:rPr lang="en-US" altLang="zh-CN" b="1" dirty="0"/>
              <a:t>1</a:t>
            </a:r>
            <a:r>
              <a:rPr lang="zh-CN" altLang="en-US" b="1" dirty="0"/>
              <a:t>、饮酒</a:t>
            </a:r>
            <a:endParaRPr lang="zh-CN" altLang="en-US" b="1" dirty="0"/>
          </a:p>
          <a:p>
            <a:pPr eaLnBrk="1" hangingPunct="1"/>
            <a:r>
              <a:rPr lang="en-US" altLang="zh-CN" b="1" dirty="0"/>
              <a:t>2</a:t>
            </a:r>
            <a:r>
              <a:rPr lang="zh-CN" altLang="en-US" b="1" dirty="0"/>
              <a:t>、长期吸烟、吸毒</a:t>
            </a:r>
            <a:endParaRPr lang="zh-CN" altLang="en-US" b="1" dirty="0"/>
          </a:p>
          <a:p>
            <a:pPr eaLnBrk="1" hangingPunct="1"/>
            <a:r>
              <a:rPr lang="en-US" altLang="zh-CN" b="1" dirty="0"/>
              <a:t>3</a:t>
            </a:r>
            <a:r>
              <a:rPr lang="zh-CN" altLang="en-US" b="1" dirty="0"/>
              <a:t>、熬夜上网</a:t>
            </a:r>
            <a:endParaRPr lang="zh-CN" altLang="en-US" b="1" dirty="0"/>
          </a:p>
          <a:p>
            <a:pPr eaLnBrk="1" hangingPunct="1"/>
            <a:r>
              <a:rPr lang="en-US" altLang="zh-CN" b="1" dirty="0"/>
              <a:t>4</a:t>
            </a:r>
            <a:r>
              <a:rPr lang="zh-CN" altLang="en-US" b="1" dirty="0"/>
              <a:t>、赌博</a:t>
            </a:r>
            <a:endParaRPr lang="zh-CN" altLang="en-US" b="1"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6" name="Rectangle 2"/>
          <p:cNvSpPr>
            <a:spLocks noGrp="1"/>
          </p:cNvSpPr>
          <p:nvPr>
            <p:ph type="title"/>
          </p:nvPr>
        </p:nvSpPr>
        <p:spPr/>
        <p:txBody>
          <a:bodyPr vert="horz" wrap="square" lIns="91440" tIns="45720" rIns="91440" bIns="45720" anchor="ctr" anchorCtr="0"/>
          <a:p>
            <a:pPr eaLnBrk="1" hangingPunct="1"/>
            <a:r>
              <a:rPr lang="zh-CN" altLang="en-US" b="1" dirty="0"/>
              <a:t>精神障碍健康教育</a:t>
            </a:r>
            <a:r>
              <a:rPr lang="en-US" altLang="zh-CN" b="1" dirty="0"/>
              <a:t>----</a:t>
            </a:r>
            <a:r>
              <a:rPr lang="zh-CN" altLang="en-US" b="1" dirty="0"/>
              <a:t>复发征兆</a:t>
            </a:r>
            <a:endParaRPr lang="zh-CN" altLang="en-US" b="1" dirty="0"/>
          </a:p>
        </p:txBody>
      </p:sp>
      <p:sp>
        <p:nvSpPr>
          <p:cNvPr id="57347" name="Rectangle 3"/>
          <p:cNvSpPr>
            <a:spLocks noGrp="1"/>
          </p:cNvSpPr>
          <p:nvPr>
            <p:ph idx="1"/>
          </p:nvPr>
        </p:nvSpPr>
        <p:spPr/>
        <p:txBody>
          <a:bodyPr vert="horz" wrap="square" lIns="91440" tIns="45720" rIns="91440" bIns="45720" anchor="t" anchorCtr="0"/>
          <a:p>
            <a:pPr eaLnBrk="1" hangingPunct="1"/>
            <a:r>
              <a:rPr lang="en-US" altLang="zh-CN" b="1" dirty="0"/>
              <a:t>1</a:t>
            </a:r>
            <a:r>
              <a:rPr lang="zh-CN" altLang="en-US" b="1" dirty="0"/>
              <a:t>、不和医生联系</a:t>
            </a:r>
            <a:endParaRPr lang="zh-CN" altLang="en-US" b="1" dirty="0"/>
          </a:p>
          <a:p>
            <a:pPr eaLnBrk="1" hangingPunct="1"/>
            <a:r>
              <a:rPr lang="en-US" altLang="zh-CN" b="1" dirty="0"/>
              <a:t>2</a:t>
            </a:r>
            <a:r>
              <a:rPr lang="zh-CN" altLang="en-US" b="1" dirty="0"/>
              <a:t>、出现失眠</a:t>
            </a:r>
            <a:endParaRPr lang="zh-CN" altLang="en-US" b="1" dirty="0"/>
          </a:p>
          <a:p>
            <a:pPr eaLnBrk="1" hangingPunct="1"/>
            <a:r>
              <a:rPr lang="en-US" altLang="zh-CN" b="1" dirty="0"/>
              <a:t>3</a:t>
            </a:r>
            <a:r>
              <a:rPr lang="zh-CN" altLang="en-US" b="1" dirty="0"/>
              <a:t>、容易发脾气</a:t>
            </a:r>
            <a:endParaRPr lang="zh-CN" altLang="en-US" b="1" dirty="0"/>
          </a:p>
          <a:p>
            <a:pPr eaLnBrk="1" hangingPunct="1"/>
            <a:endParaRPr lang="zh-CN" altLang="en-US" b="1" dirty="0"/>
          </a:p>
          <a:p>
            <a:pPr eaLnBrk="1" hangingPunct="1"/>
            <a:r>
              <a:rPr lang="en-US" altLang="zh-CN" b="1" dirty="0"/>
              <a:t>4</a:t>
            </a:r>
            <a:r>
              <a:rPr lang="zh-CN" altLang="en-US" b="1" dirty="0"/>
              <a:t>、幻觉、妄想症状又出现</a:t>
            </a:r>
            <a:endParaRPr lang="zh-CN" altLang="en-US" b="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70" name="Rectangle 2"/>
          <p:cNvSpPr>
            <a:spLocks noGrp="1"/>
          </p:cNvSpPr>
          <p:nvPr>
            <p:ph type="title"/>
          </p:nvPr>
        </p:nvSpPr>
        <p:spPr/>
        <p:txBody>
          <a:bodyPr vert="horz" wrap="square" lIns="91440" tIns="45720" rIns="91440" bIns="45720" anchor="ctr" anchorCtr="0"/>
          <a:p>
            <a:pPr eaLnBrk="1" hangingPunct="1"/>
            <a:r>
              <a:rPr lang="zh-CN" altLang="en-US" b="1" dirty="0"/>
              <a:t>精神障碍健康教育</a:t>
            </a:r>
            <a:r>
              <a:rPr lang="en-US" altLang="zh-CN" b="1" dirty="0"/>
              <a:t>----</a:t>
            </a:r>
            <a:r>
              <a:rPr lang="zh-CN" altLang="en-US" b="1" dirty="0"/>
              <a:t>康复指导</a:t>
            </a:r>
            <a:endParaRPr lang="zh-CN" altLang="en-US" b="1" dirty="0"/>
          </a:p>
        </p:txBody>
      </p:sp>
      <p:sp>
        <p:nvSpPr>
          <p:cNvPr id="58371" name="Rectangle 3"/>
          <p:cNvSpPr>
            <a:spLocks noGrp="1"/>
          </p:cNvSpPr>
          <p:nvPr>
            <p:ph idx="1"/>
          </p:nvPr>
        </p:nvSpPr>
        <p:spPr/>
        <p:txBody>
          <a:bodyPr vert="horz" wrap="square" lIns="91440" tIns="45720" rIns="91440" bIns="45720" anchor="t" anchorCtr="0"/>
          <a:p>
            <a:pPr eaLnBrk="1" hangingPunct="1"/>
            <a:r>
              <a:rPr lang="zh-CN" altLang="en-US" b="1" dirty="0"/>
              <a:t>积极治疗疾病</a:t>
            </a:r>
            <a:endParaRPr lang="zh-CN" altLang="en-US" b="1" dirty="0"/>
          </a:p>
          <a:p>
            <a:pPr eaLnBrk="1" hangingPunct="1"/>
            <a:r>
              <a:rPr lang="zh-CN" altLang="en-US" b="1" dirty="0"/>
              <a:t>改变不良生活习惯</a:t>
            </a:r>
            <a:endParaRPr lang="zh-CN" altLang="en-US" b="1" dirty="0"/>
          </a:p>
          <a:p>
            <a:pPr eaLnBrk="1" hangingPunct="1"/>
            <a:r>
              <a:rPr lang="zh-CN" altLang="en-US" b="1" dirty="0"/>
              <a:t>改变不良个性</a:t>
            </a:r>
            <a:endParaRPr lang="zh-CN" altLang="en-US" b="1" dirty="0"/>
          </a:p>
          <a:p>
            <a:pPr eaLnBrk="1" hangingPunct="1"/>
            <a:r>
              <a:rPr lang="zh-CN" altLang="en-US" b="1" dirty="0"/>
              <a:t>锻炼反应应激能力</a:t>
            </a:r>
            <a:endParaRPr lang="zh-CN" altLang="en-US" b="1" dirty="0"/>
          </a:p>
          <a:p>
            <a:pPr eaLnBrk="1" hangingPunct="1"/>
            <a:r>
              <a:rPr lang="zh-CN" altLang="en-US" b="1" dirty="0"/>
              <a:t>长期服药、定期复查</a:t>
            </a:r>
            <a:endParaRPr lang="zh-CN" altLang="en-US" b="1" dirty="0"/>
          </a:p>
          <a:p>
            <a:pPr eaLnBrk="1" hangingPunct="1"/>
            <a:endParaRPr lang="en-US" altLang="zh-CN" b="1"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4" name="Rectangle 2"/>
          <p:cNvSpPr>
            <a:spLocks noGrp="1"/>
          </p:cNvSpPr>
          <p:nvPr>
            <p:ph type="title"/>
          </p:nvPr>
        </p:nvSpPr>
        <p:spPr/>
        <p:txBody>
          <a:bodyPr vert="horz" wrap="square" lIns="91440" tIns="45720" rIns="91440" bIns="45720" anchor="ctr" anchorCtr="0"/>
          <a:p>
            <a:pPr eaLnBrk="1" hangingPunct="1"/>
            <a:r>
              <a:rPr lang="zh-CN" altLang="en-US" b="1" dirty="0"/>
              <a:t>四、服务要求</a:t>
            </a:r>
            <a:endParaRPr lang="zh-CN" altLang="en-US" b="1" dirty="0"/>
          </a:p>
        </p:txBody>
      </p:sp>
      <p:sp>
        <p:nvSpPr>
          <p:cNvPr id="59395" name="Rectangle 3"/>
          <p:cNvSpPr>
            <a:spLocks noGrp="1"/>
          </p:cNvSpPr>
          <p:nvPr>
            <p:ph idx="1"/>
          </p:nvPr>
        </p:nvSpPr>
        <p:spPr>
          <a:xfrm>
            <a:off x="457200" y="1600200"/>
            <a:ext cx="8229600" cy="4876800"/>
          </a:xfrm>
        </p:spPr>
        <p:txBody>
          <a:bodyPr vert="horz" wrap="square" lIns="91440" tIns="45720" rIns="91440" bIns="45720" anchor="t" anchorCtr="0"/>
          <a:p>
            <a:pPr eaLnBrk="1" hangingPunct="1">
              <a:lnSpc>
                <a:spcPct val="90000"/>
              </a:lnSpc>
            </a:pPr>
            <a:r>
              <a:rPr lang="en-US" altLang="zh-CN" b="1" dirty="0"/>
              <a:t>1</a:t>
            </a:r>
            <a:r>
              <a:rPr lang="zh-CN" altLang="en-US" b="1" dirty="0"/>
              <a:t>、配备接受过严重精神管理培训的专（兼）职人员。开展本规范规定的健康管理工作。</a:t>
            </a:r>
            <a:endParaRPr lang="zh-CN" altLang="en-US" b="1" dirty="0"/>
          </a:p>
          <a:p>
            <a:pPr eaLnBrk="1" hangingPunct="1">
              <a:lnSpc>
                <a:spcPct val="90000"/>
              </a:lnSpc>
            </a:pPr>
            <a:r>
              <a:rPr lang="en-US" altLang="zh-CN" b="1" dirty="0"/>
              <a:t>2</a:t>
            </a:r>
            <a:r>
              <a:rPr lang="zh-CN" altLang="en-US" b="1" dirty="0"/>
              <a:t>、与相关部门加强联系，及时为新发现的严重精神障碍患者建立健康档案并根据情况及时更新。</a:t>
            </a:r>
            <a:endParaRPr lang="zh-CN" altLang="en-US" b="1" dirty="0"/>
          </a:p>
          <a:p>
            <a:pPr eaLnBrk="1" hangingPunct="1">
              <a:lnSpc>
                <a:spcPct val="90000"/>
              </a:lnSpc>
            </a:pPr>
            <a:r>
              <a:rPr lang="en-US" altLang="zh-CN" b="1" dirty="0"/>
              <a:t>3</a:t>
            </a:r>
            <a:r>
              <a:rPr lang="zh-CN" altLang="en-US" b="1" dirty="0"/>
              <a:t>、随访</a:t>
            </a:r>
            <a:endParaRPr lang="zh-CN" altLang="en-US" b="1" dirty="0"/>
          </a:p>
          <a:p>
            <a:pPr eaLnBrk="1" hangingPunct="1">
              <a:lnSpc>
                <a:spcPct val="90000"/>
              </a:lnSpc>
            </a:pPr>
            <a:r>
              <a:rPr lang="en-US" altLang="zh-CN" b="1" dirty="0"/>
              <a:t>4</a:t>
            </a:r>
            <a:r>
              <a:rPr lang="zh-CN" altLang="en-US" b="1" dirty="0"/>
              <a:t>、加强宣传，鼓励和帮助患者进行社会功能康复训练，指导患者参与社会活动，接受职业训练。</a:t>
            </a:r>
            <a:endParaRPr lang="zh-CN" altLang="en-US" b="1"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8" name="Rectangle 2"/>
          <p:cNvSpPr>
            <a:spLocks noGrp="1"/>
          </p:cNvSpPr>
          <p:nvPr>
            <p:ph type="title"/>
          </p:nvPr>
        </p:nvSpPr>
        <p:spPr/>
        <p:txBody>
          <a:bodyPr vert="horz" wrap="square" lIns="91440" tIns="45720" rIns="91440" bIns="45720" anchor="ctr" anchorCtr="0"/>
          <a:p>
            <a:pPr eaLnBrk="1" hangingPunct="1"/>
            <a:r>
              <a:rPr lang="zh-CN" altLang="en-US" b="1" dirty="0"/>
              <a:t>五、工作指标</a:t>
            </a:r>
            <a:endParaRPr lang="zh-CN" altLang="en-US" b="1" dirty="0"/>
          </a:p>
        </p:txBody>
      </p:sp>
      <p:sp>
        <p:nvSpPr>
          <p:cNvPr id="60419" name="Rectangle 3"/>
          <p:cNvSpPr>
            <a:spLocks noGrp="1"/>
          </p:cNvSpPr>
          <p:nvPr>
            <p:ph idx="1"/>
          </p:nvPr>
        </p:nvSpPr>
        <p:spPr/>
        <p:txBody>
          <a:bodyPr vert="horz" wrap="square" lIns="91440" tIns="45720" rIns="91440" bIns="45720" anchor="t" anchorCtr="0"/>
          <a:p>
            <a:pPr eaLnBrk="1" hangingPunct="1"/>
            <a:r>
              <a:rPr lang="zh-CN" altLang="en-US" b="1" dirty="0"/>
              <a:t>严重精神障碍患者规范管理率</a:t>
            </a:r>
            <a:r>
              <a:rPr lang="en-US" altLang="zh-CN" b="1" dirty="0"/>
              <a:t>=</a:t>
            </a:r>
            <a:r>
              <a:rPr lang="zh-CN" altLang="en-US" b="1" dirty="0"/>
              <a:t>年内辖区内按照规范要求进行管理的严重精神障碍患者人数</a:t>
            </a:r>
            <a:r>
              <a:rPr lang="en-US" altLang="zh-CN" b="1" dirty="0"/>
              <a:t>/</a:t>
            </a:r>
            <a:r>
              <a:rPr lang="zh-CN" altLang="en-US" b="1" dirty="0"/>
              <a:t>年内辖区内登记在册的确诊严重精神障碍患者人数</a:t>
            </a:r>
            <a:r>
              <a:rPr lang="en-US" altLang="zh-CN" b="1" dirty="0"/>
              <a:t>X100%</a:t>
            </a:r>
            <a:endParaRPr lang="en-US" altLang="zh-CN" b="1"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2" name="Rectangle 2"/>
          <p:cNvSpPr>
            <a:spLocks noGrp="1"/>
          </p:cNvSpPr>
          <p:nvPr>
            <p:ph type="title"/>
          </p:nvPr>
        </p:nvSpPr>
        <p:spPr/>
        <p:txBody>
          <a:bodyPr vert="horz" wrap="square" lIns="91440" tIns="45720" rIns="91440" bIns="45720" anchor="ctr" anchorCtr="0"/>
          <a:p>
            <a:pPr eaLnBrk="1" hangingPunct="1"/>
            <a:r>
              <a:rPr lang="zh-CN" altLang="en-US" b="1" dirty="0"/>
              <a:t>六、附件</a:t>
            </a:r>
            <a:endParaRPr lang="zh-CN" altLang="en-US" b="1" dirty="0"/>
          </a:p>
        </p:txBody>
      </p:sp>
      <p:sp>
        <p:nvSpPr>
          <p:cNvPr id="61443" name="Rectangle 3"/>
          <p:cNvSpPr>
            <a:spLocks noGrp="1"/>
          </p:cNvSpPr>
          <p:nvPr>
            <p:ph idx="1"/>
          </p:nvPr>
        </p:nvSpPr>
        <p:spPr/>
        <p:txBody>
          <a:bodyPr vert="horz" wrap="square" lIns="91440" tIns="45720" rIns="91440" bIns="45720" anchor="t" anchorCtr="0"/>
          <a:p>
            <a:pPr eaLnBrk="1" hangingPunct="1"/>
            <a:r>
              <a:rPr lang="zh-CN" altLang="en-US" b="1" dirty="0"/>
              <a:t>严重精神障碍患者个人信息补充表</a:t>
            </a:r>
            <a:endParaRPr lang="zh-CN" altLang="en-US" b="1" dirty="0"/>
          </a:p>
          <a:p>
            <a:pPr eaLnBrk="1" hangingPunct="1"/>
            <a:endParaRPr lang="zh-CN" altLang="en-US" b="1" dirty="0"/>
          </a:p>
          <a:p>
            <a:pPr eaLnBrk="1" hangingPunct="1"/>
            <a:r>
              <a:rPr lang="zh-CN" altLang="en-US" b="1" dirty="0"/>
              <a:t>严重精神障碍患者随访服务记录表</a:t>
            </a:r>
            <a:endParaRPr lang="zh-CN" altLang="en-US" b="1" dirty="0"/>
          </a:p>
          <a:p>
            <a:pPr eaLnBrk="1" hangingPunct="1"/>
            <a:endParaRPr lang="zh-CN" altLang="en-US" b="1" dirty="0"/>
          </a:p>
          <a:p>
            <a:pPr eaLnBrk="1" hangingPunct="1">
              <a:lnSpc>
                <a:spcPct val="150000"/>
              </a:lnSpc>
            </a:pPr>
            <a:r>
              <a:rPr lang="zh-CN" altLang="en-US" dirty="0">
                <a:solidFill>
                  <a:srgbClr val="FF0000"/>
                </a:solidFill>
                <a:latin typeface="微软雅黑" panose="020B0503020204020204" charset="-122"/>
                <a:ea typeface="微软雅黑" panose="020B0503020204020204" charset="-122"/>
              </a:rPr>
              <a:t>注：实际还有</a:t>
            </a:r>
            <a:r>
              <a:rPr lang="en-US" altLang="zh-CN" dirty="0">
                <a:solidFill>
                  <a:srgbClr val="FF0000"/>
                </a:solidFill>
                <a:latin typeface="微软雅黑" panose="020B0503020204020204" charset="-122"/>
                <a:ea typeface="微软雅黑" panose="020B0503020204020204" charset="-122"/>
              </a:rPr>
              <a:t>《</a:t>
            </a:r>
            <a:r>
              <a:rPr lang="zh-CN" altLang="en-US" dirty="0">
                <a:solidFill>
                  <a:srgbClr val="FF0000"/>
                </a:solidFill>
                <a:latin typeface="微软雅黑" panose="020B0503020204020204" charset="-122"/>
                <a:ea typeface="微软雅黑" panose="020B0503020204020204" charset="-122"/>
              </a:rPr>
              <a:t>个人基本信息表</a:t>
            </a:r>
            <a:r>
              <a:rPr lang="en-US" altLang="zh-CN" dirty="0">
                <a:solidFill>
                  <a:srgbClr val="FF0000"/>
                </a:solidFill>
                <a:latin typeface="微软雅黑" panose="020B0503020204020204" charset="-122"/>
                <a:ea typeface="微软雅黑" panose="020B0503020204020204" charset="-122"/>
              </a:rPr>
              <a:t>》</a:t>
            </a:r>
            <a:endParaRPr lang="zh-CN" altLang="zh-CN" dirty="0">
              <a:solidFill>
                <a:srgbClr val="FF0000"/>
              </a:solidFill>
              <a:latin typeface="微软雅黑" panose="020B0503020204020204" charset="-122"/>
              <a:ea typeface="微软雅黑" panose="020B0503020204020204" charset="-122"/>
            </a:endParaRPr>
          </a:p>
          <a:p>
            <a:pPr eaLnBrk="1" hangingPunct="1"/>
            <a:endParaRPr lang="en-US" altLang="zh-C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p:cNvSpPr>
          <p:nvPr>
            <p:ph type="title"/>
          </p:nvPr>
        </p:nvSpPr>
        <p:spPr/>
        <p:txBody>
          <a:bodyPr vert="horz" wrap="square" lIns="91440" tIns="45720" rIns="91440" bIns="45720" anchor="ctr" anchorCtr="0"/>
          <a:p>
            <a:pPr eaLnBrk="1" hangingPunct="1"/>
            <a:r>
              <a:rPr lang="zh-CN" altLang="en-US" b="1" dirty="0"/>
              <a:t>一、服务对象</a:t>
            </a:r>
            <a:r>
              <a:rPr lang="zh-CN" altLang="en-US" dirty="0"/>
              <a:t> </a:t>
            </a:r>
            <a:endParaRPr lang="zh-CN" altLang="en-US" dirty="0"/>
          </a:p>
        </p:txBody>
      </p:sp>
      <p:sp>
        <p:nvSpPr>
          <p:cNvPr id="7171" name="Rectangle 3"/>
          <p:cNvSpPr>
            <a:spLocks noGrp="1"/>
          </p:cNvSpPr>
          <p:nvPr>
            <p:ph idx="1"/>
          </p:nvPr>
        </p:nvSpPr>
        <p:spPr/>
        <p:txBody>
          <a:bodyPr vert="horz" wrap="square" lIns="91440" tIns="45720" rIns="91440" bIns="45720" anchor="t" anchorCtr="0"/>
          <a:p>
            <a:pPr eaLnBrk="1" hangingPunct="1">
              <a:lnSpc>
                <a:spcPct val="90000"/>
              </a:lnSpc>
            </a:pPr>
            <a:r>
              <a:rPr lang="zh-CN" altLang="en-US" b="1" dirty="0"/>
              <a:t>主要包括下例六种精神疾病，（有潜在的危害性）</a:t>
            </a:r>
            <a:endParaRPr lang="zh-CN" altLang="en-US" b="1" dirty="0"/>
          </a:p>
          <a:p>
            <a:pPr eaLnBrk="1" hangingPunct="1">
              <a:lnSpc>
                <a:spcPct val="90000"/>
              </a:lnSpc>
            </a:pPr>
            <a:r>
              <a:rPr lang="en-US" altLang="zh-CN" b="1" dirty="0"/>
              <a:t>1</a:t>
            </a:r>
            <a:r>
              <a:rPr lang="zh-CN" altLang="en-US" b="1" dirty="0"/>
              <a:t>、精神分裂症 </a:t>
            </a:r>
            <a:endParaRPr lang="zh-CN" altLang="en-US" b="1" dirty="0"/>
          </a:p>
          <a:p>
            <a:pPr eaLnBrk="1" hangingPunct="1">
              <a:lnSpc>
                <a:spcPct val="90000"/>
              </a:lnSpc>
            </a:pPr>
            <a:r>
              <a:rPr lang="en-US" altLang="zh-CN" b="1" dirty="0"/>
              <a:t>2</a:t>
            </a:r>
            <a:r>
              <a:rPr lang="zh-CN" altLang="en-US" b="1" dirty="0"/>
              <a:t>、偏执性精神病</a:t>
            </a:r>
            <a:endParaRPr lang="zh-CN" altLang="en-US" b="1" dirty="0"/>
          </a:p>
          <a:p>
            <a:pPr eaLnBrk="1" hangingPunct="1">
              <a:lnSpc>
                <a:spcPct val="90000"/>
              </a:lnSpc>
            </a:pPr>
            <a:r>
              <a:rPr lang="en-US" altLang="zh-CN" b="1" dirty="0"/>
              <a:t>3</a:t>
            </a:r>
            <a:r>
              <a:rPr lang="zh-CN" altLang="en-US" b="1" dirty="0"/>
              <a:t>、双相情感障碍</a:t>
            </a:r>
            <a:endParaRPr lang="zh-CN" altLang="en-US" b="1" dirty="0"/>
          </a:p>
          <a:p>
            <a:pPr eaLnBrk="1" hangingPunct="1">
              <a:lnSpc>
                <a:spcPct val="90000"/>
              </a:lnSpc>
            </a:pPr>
            <a:r>
              <a:rPr lang="en-US" altLang="zh-CN" b="1" dirty="0"/>
              <a:t>4</a:t>
            </a:r>
            <a:r>
              <a:rPr lang="zh-CN" altLang="en-US" b="1" dirty="0"/>
              <a:t>、分裂情感障碍</a:t>
            </a:r>
            <a:endParaRPr lang="zh-CN" altLang="en-US" b="1" dirty="0"/>
          </a:p>
          <a:p>
            <a:pPr eaLnBrk="1" hangingPunct="1">
              <a:lnSpc>
                <a:spcPct val="90000"/>
              </a:lnSpc>
            </a:pPr>
            <a:r>
              <a:rPr lang="en-US" altLang="zh-CN" b="1" dirty="0"/>
              <a:t>5</a:t>
            </a:r>
            <a:r>
              <a:rPr lang="zh-CN" altLang="en-US" b="1" dirty="0"/>
              <a:t>、癫痫所致精神障碍</a:t>
            </a:r>
            <a:endParaRPr lang="zh-CN" altLang="en-US" b="1" dirty="0"/>
          </a:p>
          <a:p>
            <a:pPr eaLnBrk="1" hangingPunct="1">
              <a:lnSpc>
                <a:spcPct val="90000"/>
              </a:lnSpc>
            </a:pPr>
            <a:r>
              <a:rPr lang="en-US" altLang="zh-CN" b="1" dirty="0"/>
              <a:t>6</a:t>
            </a:r>
            <a:r>
              <a:rPr lang="zh-CN" altLang="en-US" b="1" dirty="0"/>
              <a:t>、精神发育迟滞伴发精神障碍</a:t>
            </a:r>
            <a:endParaRPr lang="zh-CN" altLang="en-US" b="1"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6" name="Rectangle 1"/>
          <p:cNvSpPr/>
          <p:nvPr/>
        </p:nvSpPr>
        <p:spPr>
          <a:xfrm>
            <a:off x="0" y="185738"/>
            <a:ext cx="7162800" cy="519112"/>
          </a:xfrm>
          <a:prstGeom prst="rect">
            <a:avLst/>
          </a:prstGeom>
          <a:noFill/>
          <a:ln w="9525">
            <a:noFill/>
          </a:ln>
        </p:spPr>
        <p:txBody>
          <a:bodyPr anchor="ctr" anchorCtr="0">
            <a:spAutoFit/>
          </a:bodyPr>
          <a:p>
            <a:pPr indent="400050" defTabSz="914400">
              <a:buNone/>
              <a:tabLst>
                <a:tab pos="754380" algn="l"/>
                <a:tab pos="5324475" algn="l"/>
                <a:tab pos="5343525" algn="l"/>
              </a:tabLst>
            </a:pPr>
            <a:r>
              <a:rPr lang="zh-CN" altLang="en-US" sz="2800" dirty="0">
                <a:latin typeface="Times New Roman" panose="02020603050405020304" pitchFamily="18" charset="0"/>
                <a:ea typeface="微软雅黑" panose="020B0503020204020204" charset="-122"/>
              </a:rPr>
              <a:t>附表</a:t>
            </a:r>
            <a:r>
              <a:rPr lang="en-US" altLang="zh-CN" sz="2800" b="1" dirty="0">
                <a:latin typeface="Times New Roman" panose="02020603050405020304" pitchFamily="18" charset="0"/>
                <a:ea typeface="微软雅黑" panose="020B0503020204020204" charset="-122"/>
              </a:rPr>
              <a:t>1  </a:t>
            </a:r>
            <a:r>
              <a:rPr lang="zh-CN" altLang="en-US" sz="2800" dirty="0">
                <a:latin typeface="Times New Roman" panose="02020603050405020304" pitchFamily="18" charset="0"/>
                <a:ea typeface="微软雅黑" panose="020B0503020204020204" charset="-122"/>
              </a:rPr>
              <a:t>严重精神障碍患者个人信息补充表</a:t>
            </a:r>
            <a:endParaRPr lang="zh-CN" altLang="en-US" sz="2800" dirty="0">
              <a:latin typeface="Times New Roman" panose="02020603050405020304" pitchFamily="18" charset="0"/>
              <a:ea typeface="微软雅黑" panose="020B0503020204020204" charset="-122"/>
            </a:endParaRPr>
          </a:p>
        </p:txBody>
      </p:sp>
      <p:pic>
        <p:nvPicPr>
          <p:cNvPr id="62467" name="Picture 96"/>
          <p:cNvPicPr>
            <a:picLocks noChangeAspect="1"/>
          </p:cNvPicPr>
          <p:nvPr/>
        </p:nvPicPr>
        <p:blipFill>
          <a:blip r:embed="rId1"/>
          <a:stretch>
            <a:fillRect/>
          </a:stretch>
        </p:blipFill>
        <p:spPr>
          <a:xfrm>
            <a:off x="714375" y="857250"/>
            <a:ext cx="5072063" cy="5715000"/>
          </a:xfrm>
          <a:prstGeom prst="rect">
            <a:avLst/>
          </a:prstGeom>
          <a:noFill/>
          <a:ln w="9525">
            <a:noFill/>
          </a:ln>
        </p:spPr>
      </p:pic>
      <p:sp>
        <p:nvSpPr>
          <p:cNvPr id="62468" name="Rectangle 11"/>
          <p:cNvSpPr/>
          <p:nvPr/>
        </p:nvSpPr>
        <p:spPr>
          <a:xfrm>
            <a:off x="6000750" y="1428750"/>
            <a:ext cx="2643188" cy="4572000"/>
          </a:xfrm>
          <a:prstGeom prst="rect">
            <a:avLst/>
          </a:prstGeom>
          <a:solidFill>
            <a:schemeClr val="bg2"/>
          </a:solidFill>
          <a:ln w="9525">
            <a:noFill/>
          </a:ln>
        </p:spPr>
        <p:txBody>
          <a:bodyPr/>
          <a:p>
            <a:pPr algn="ctr">
              <a:lnSpc>
                <a:spcPct val="150000"/>
              </a:lnSpc>
            </a:pPr>
            <a:r>
              <a:rPr lang="zh-CN" altLang="en-US" sz="2000" b="1" dirty="0">
                <a:solidFill>
                  <a:srgbClr val="FF0000"/>
                </a:solidFill>
                <a:latin typeface="Times New Roman" panose="02020603050405020304" pitchFamily="18" charset="0"/>
              </a:rPr>
              <a:t>新版修订</a:t>
            </a:r>
            <a:endParaRPr lang="zh-CN" altLang="en-US" sz="2000" b="1" dirty="0">
              <a:solidFill>
                <a:srgbClr val="FF0000"/>
              </a:solidFill>
              <a:latin typeface="Times New Roman" panose="02020603050405020304" pitchFamily="18" charset="0"/>
            </a:endParaRPr>
          </a:p>
          <a:p>
            <a:pPr>
              <a:lnSpc>
                <a:spcPct val="150000"/>
              </a:lnSpc>
            </a:pPr>
            <a:r>
              <a:rPr lang="zh-CN" altLang="en-US" sz="2000" b="1" dirty="0">
                <a:solidFill>
                  <a:srgbClr val="000000"/>
                </a:solidFill>
                <a:latin typeface="Times New Roman" panose="02020603050405020304" pitchFamily="18" charset="0"/>
              </a:rPr>
              <a:t>增加：就业情况；</a:t>
            </a:r>
            <a:endParaRPr lang="zh-CN" altLang="en-US" sz="2000" b="1" dirty="0">
              <a:solidFill>
                <a:srgbClr val="000000"/>
              </a:solidFill>
              <a:latin typeface="Times New Roman" panose="02020603050405020304" pitchFamily="18" charset="0"/>
            </a:endParaRPr>
          </a:p>
          <a:p>
            <a:pPr>
              <a:lnSpc>
                <a:spcPct val="150000"/>
              </a:lnSpc>
            </a:pPr>
            <a:r>
              <a:rPr lang="zh-CN" altLang="en-US" sz="2000" b="1" dirty="0">
                <a:solidFill>
                  <a:srgbClr val="000000"/>
                </a:solidFill>
                <a:latin typeface="Times New Roman" panose="02020603050405020304" pitchFamily="18" charset="0"/>
              </a:rPr>
              <a:t>患者对家庭社会的影响改为：危险行为；</a:t>
            </a:r>
            <a:endParaRPr lang="zh-CN" altLang="en-US" sz="2000" b="1" dirty="0">
              <a:solidFill>
                <a:srgbClr val="000000"/>
              </a:solidFill>
              <a:latin typeface="Times New Roman" panose="02020603050405020304" pitchFamily="18" charset="0"/>
            </a:endParaRPr>
          </a:p>
          <a:p>
            <a:pPr>
              <a:lnSpc>
                <a:spcPct val="150000"/>
              </a:lnSpc>
            </a:pPr>
            <a:endParaRPr lang="zh-CN" altLang="en-US" sz="2000" b="1" dirty="0">
              <a:latin typeface="Arial" panose="020B0604020202020204" pitchFamily="34" charset="0"/>
            </a:endParaRPr>
          </a:p>
          <a:p>
            <a:pPr>
              <a:lnSpc>
                <a:spcPct val="150000"/>
              </a:lnSpc>
            </a:pPr>
            <a:r>
              <a:rPr lang="zh-CN" altLang="en-US" sz="2000" b="1" dirty="0">
                <a:latin typeface="Arial" panose="020B0604020202020204" pitchFamily="34" charset="0"/>
              </a:rPr>
              <a:t>详细请参照填表说明填写。</a:t>
            </a:r>
            <a:endParaRPr lang="zh-CN" altLang="en-US" sz="2000" b="1" dirty="0">
              <a:solidFill>
                <a:srgbClr val="000000"/>
              </a:solidFill>
              <a:latin typeface="Times New Roman" panose="02020603050405020304" pitchFamily="18" charset="0"/>
            </a:endParaRPr>
          </a:p>
          <a:p>
            <a:pPr>
              <a:lnSpc>
                <a:spcPct val="150000"/>
              </a:lnSpc>
            </a:pPr>
            <a:endParaRPr lang="zh-CN" altLang="zh-CN" sz="2000" b="1" dirty="0">
              <a:solidFill>
                <a:srgbClr val="000000"/>
              </a:solidFill>
              <a:latin typeface="Times New Roman" panose="02020603050405020304" pitchFamily="18" charset="0"/>
            </a:endParaRP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idx="4294967295"/>
          </p:nvPr>
        </p:nvSpPr>
        <p:spPr bwMode="auto">
          <a:xfrm>
            <a:off x="0" y="0"/>
            <a:ext cx="5429256" cy="428603"/>
          </a:xfrm>
          <a:ln>
            <a:miter lim="800000"/>
          </a:ln>
          <a:effectLst/>
          <a:sp3d prstMaterial="plastic"/>
        </p:spPr>
        <p:txBody>
          <a:bodyPr vert="horz" wrap="square" lIns="91440" tIns="45720" rIns="91440" bIns="45720" numCol="1" anchor="ctr" anchorCtr="0" compatLnSpc="1">
            <a:noAutofit/>
            <a:scene3d>
              <a:camera prst="orthographicFront"/>
              <a:lightRig rig="soft" dir="t"/>
            </a:scene3d>
            <a:sp3d prstMaterial="softEdge">
              <a:bevelT w="25400" h="25400"/>
            </a:sp3d>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000" b="1" i="0" u="none" strike="noStrike" kern="0" cap="none" spc="0" normalizeH="0" baseline="0" noProof="0" dirty="0">
                <a:ln>
                  <a:noFill/>
                </a:ln>
                <a:solidFill>
                  <a:schemeClr val="tx2"/>
                </a:solidFill>
                <a:effectLst/>
                <a:uLnTx/>
                <a:uFillTx/>
                <a:latin typeface="+mj-lt"/>
                <a:ea typeface="+mj-ea"/>
                <a:cs typeface="+mj-cs"/>
              </a:rPr>
              <a:t>严重精神障碍患者随访服务记录表</a:t>
            </a:r>
            <a:endParaRPr kumimoji="0" lang="zh-CN" altLang="en-US" sz="2000" b="1" i="0" u="none" strike="noStrike" kern="0" cap="none" spc="0" normalizeH="0" baseline="0" noProof="0" dirty="0">
              <a:ln>
                <a:noFill/>
              </a:ln>
              <a:solidFill>
                <a:schemeClr val="tx2"/>
              </a:solidFill>
              <a:effectLst/>
              <a:uLnTx/>
              <a:uFillTx/>
              <a:latin typeface="+mj-lt"/>
              <a:ea typeface="+mj-ea"/>
              <a:cs typeface="+mj-cs"/>
            </a:endParaRPr>
          </a:p>
        </p:txBody>
      </p:sp>
      <p:sp>
        <p:nvSpPr>
          <p:cNvPr id="6" name="内容占位符 2"/>
          <p:cNvSpPr txBox="1"/>
          <p:nvPr/>
        </p:nvSpPr>
        <p:spPr>
          <a:xfrm>
            <a:off x="0" y="642938"/>
            <a:ext cx="1357313" cy="5857875"/>
          </a:xfrm>
          <a:prstGeom prst="rect">
            <a:avLst/>
          </a:prstGeom>
          <a:solidFill>
            <a:schemeClr val="bg1"/>
          </a:solidFill>
        </p:spPr>
        <p:txBody>
          <a:bodyPr/>
          <a:lstStyle/>
          <a:p>
            <a:pPr marL="342900" marR="0" indent="-342900" defTabSz="914400" eaLnBrk="0" hangingPunct="0">
              <a:spcBef>
                <a:spcPct val="20000"/>
              </a:spcBef>
              <a:buClrTx/>
              <a:buSzTx/>
              <a:buFontTx/>
              <a:buNone/>
              <a:defRPr/>
            </a:pPr>
            <a:endParaRPr kumimoji="0" lang="zh-CN" altLang="en-US" sz="2000" b="1" kern="1200" cap="none" spc="0" normalizeH="0" baseline="0" noProof="0" dirty="0">
              <a:latin typeface="+mn-lt"/>
              <a:ea typeface="+mn-ea"/>
              <a:cs typeface="+mn-cs"/>
            </a:endParaRPr>
          </a:p>
        </p:txBody>
      </p:sp>
      <p:graphicFrame>
        <p:nvGraphicFramePr>
          <p:cNvPr id="113668" name="Group 4"/>
          <p:cNvGraphicFramePr>
            <a:graphicFrameLocks noGrp="1"/>
          </p:cNvGraphicFramePr>
          <p:nvPr/>
        </p:nvGraphicFramePr>
        <p:xfrm>
          <a:off x="0" y="463550"/>
          <a:ext cx="5334000" cy="6557963"/>
        </p:xfrm>
        <a:graphic>
          <a:graphicData uri="http://schemas.openxmlformats.org/drawingml/2006/table">
            <a:tbl>
              <a:tblPr/>
              <a:tblGrid>
                <a:gridCol w="1474788"/>
                <a:gridCol w="630237"/>
                <a:gridCol w="282575"/>
                <a:gridCol w="103188"/>
                <a:gridCol w="681037"/>
                <a:gridCol w="828675"/>
                <a:gridCol w="450850"/>
                <a:gridCol w="201613"/>
                <a:gridCol w="98425"/>
                <a:gridCol w="582612"/>
              </a:tblGrid>
              <a:tr h="117475">
                <a:tc>
                  <a:txBody>
                    <a:bodyPr/>
                    <a:lstStyle/>
                    <a:p>
                      <a:pPr marL="0" marR="0" lvl="0" indent="0" algn="ctr" defTabSz="914400" rtl="0" eaLnBrk="1" fontAlgn="base" latinLnBrk="0" hangingPunct="1">
                        <a:lnSpc>
                          <a:spcPts val="1200"/>
                        </a:lnSpc>
                        <a:spcBef>
                          <a:spcPct val="0"/>
                        </a:spcBef>
                        <a:spcAft>
                          <a:spcPct val="0"/>
                        </a:spcAft>
                        <a:buClrTx/>
                        <a:buSzTx/>
                        <a:buFontTx/>
                        <a:buNone/>
                        <a:tabLst>
                          <a:tab pos="753745" algn="l"/>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随访日期</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9">
                  <a:txBody>
                    <a:bodyPr/>
                    <a:lstStyle/>
                    <a:p>
                      <a:pPr marL="0" marR="0" lvl="0" indent="0" algn="just" defTabSz="914400" rtl="0" eaLnBrk="1" fontAlgn="base" latinLnBrk="0" hangingPunct="1">
                        <a:lnSpc>
                          <a:spcPts val="1200"/>
                        </a:lnSpc>
                        <a:spcBef>
                          <a:spcPct val="0"/>
                        </a:spcBef>
                        <a:spcAft>
                          <a:spcPct val="0"/>
                        </a:spcAft>
                        <a:buClrTx/>
                        <a:buSzTx/>
                        <a:buFontTx/>
                        <a:buNone/>
                      </a:pPr>
                      <a:r>
                        <a:rPr kumimoji="0" lang="en-US" altLang="zh-CN" sz="800" b="0" i="0" u="sng"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年</a:t>
                      </a:r>
                      <a:r>
                        <a:rPr kumimoji="0" lang="zh-CN" alt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月</a:t>
                      </a:r>
                      <a:r>
                        <a:rPr kumimoji="0" lang="zh-CN" alt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日</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c hMerge="1">
                  <a:tcPr/>
                </a:tc>
              </a:tr>
              <a:tr h="146050">
                <a:tc>
                  <a:txBody>
                    <a:bodyPr/>
                    <a:lstStyle/>
                    <a:p>
                      <a:pPr marL="0" marR="0" lvl="0" indent="0" algn="ctr" defTabSz="914400" rtl="0" eaLnBrk="1" fontAlgn="base" latinLnBrk="0" hangingPunct="1">
                        <a:lnSpc>
                          <a:spcPts val="1200"/>
                        </a:lnSpc>
                        <a:spcBef>
                          <a:spcPct val="0"/>
                        </a:spcBef>
                        <a:spcAft>
                          <a:spcPct val="0"/>
                        </a:spcAft>
                        <a:buClrTx/>
                        <a:buSzTx/>
                        <a:buFontTx/>
                        <a:buNone/>
                        <a:tabLst>
                          <a:tab pos="753745" algn="l"/>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本次随访形式</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9">
                  <a:txBody>
                    <a:bodyPr/>
                    <a:lstStyle/>
                    <a:p>
                      <a:pPr marL="0" marR="0" lvl="0" indent="0" algn="just" defTabSz="914400" rtl="0" eaLnBrk="1" fontAlgn="base" latinLnBrk="0" hangingPunct="1">
                        <a:lnSpc>
                          <a:spcPts val="1200"/>
                        </a:lnSpc>
                        <a:spcBef>
                          <a:spcPct val="0"/>
                        </a:spcBef>
                        <a:spcAft>
                          <a:spcPct val="0"/>
                        </a:spcAft>
                        <a:buClrTx/>
                        <a:buSzTx/>
                        <a:buFontTx/>
                        <a:buNone/>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门诊</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家庭访视</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电话</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c hMerge="1">
                  <a:tcPr/>
                </a:tc>
              </a:tr>
              <a:tr h="152400">
                <a:tc>
                  <a:txBody>
                    <a:bodyPr/>
                    <a:lstStyle/>
                    <a:p>
                      <a:pPr marL="0" marR="0" lvl="0" indent="0" algn="ctr" defTabSz="914400" rtl="0" eaLnBrk="1" fontAlgn="base" latinLnBrk="0" hangingPunct="1">
                        <a:lnSpc>
                          <a:spcPts val="1200"/>
                        </a:lnSpc>
                        <a:spcBef>
                          <a:spcPct val="0"/>
                        </a:spcBef>
                        <a:spcAft>
                          <a:spcPct val="0"/>
                        </a:spcAft>
                        <a:buClrTx/>
                        <a:buSzTx/>
                        <a:buFontTx/>
                        <a:buNone/>
                        <a:tabLst>
                          <a:tab pos="753745" algn="l"/>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若失访，原因</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9">
                  <a:txBody>
                    <a:bodyPr/>
                    <a:lstStyle/>
                    <a:p>
                      <a:pPr marL="0" marR="0" lvl="0" indent="0" algn="just" defTabSz="914400" rtl="0" eaLnBrk="1" fontAlgn="base" latinLnBrk="0" hangingPunct="1">
                        <a:lnSpc>
                          <a:spcPts val="1200"/>
                        </a:lnSpc>
                        <a:spcBef>
                          <a:spcPct val="0"/>
                        </a:spcBef>
                        <a:spcAft>
                          <a:spcPct val="0"/>
                        </a:spcAft>
                        <a:buClrTx/>
                        <a:buSzTx/>
                        <a:buFontTx/>
                        <a:buNone/>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外出打工</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迁居他处</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走失</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4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连续</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次未到访</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5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其他</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c hMerge="1">
                  <a:tcPr/>
                </a:tc>
              </a:tr>
              <a:tr h="152400">
                <a:tc rowSpan="2">
                  <a:txBody>
                    <a:bodyPr/>
                    <a:lstStyle/>
                    <a:p>
                      <a:pPr marL="0" marR="0" lvl="0" indent="0" algn="ctr" defTabSz="914400" rtl="0" eaLnBrk="1" fontAlgn="base" latinLnBrk="0" hangingPunct="1">
                        <a:lnSpc>
                          <a:spcPts val="1200"/>
                        </a:lnSpc>
                        <a:spcBef>
                          <a:spcPct val="0"/>
                        </a:spcBef>
                        <a:spcAft>
                          <a:spcPct val="0"/>
                        </a:spcAft>
                        <a:buClrTx/>
                        <a:buSzTx/>
                        <a:buFontTx/>
                        <a:buNone/>
                        <a:tabLst>
                          <a:tab pos="753745" algn="l"/>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如死亡，日期和原因</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just"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死亡日期</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8">
                  <a:txBody>
                    <a:bodyPr/>
                    <a:lstStyle/>
                    <a:p>
                      <a:pPr marL="0" marR="0" lvl="0" indent="0" algn="just" defTabSz="914400" rtl="0" eaLnBrk="1" fontAlgn="base" latinLnBrk="0" hangingPunct="1">
                        <a:lnSpc>
                          <a:spcPts val="1200"/>
                        </a:lnSpc>
                        <a:spcBef>
                          <a:spcPct val="0"/>
                        </a:spcBef>
                        <a:spcAft>
                          <a:spcPct val="0"/>
                        </a:spcAft>
                        <a:buClrTx/>
                        <a:buSzTx/>
                        <a:buFontTx/>
                        <a:buNone/>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年</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月</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日</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r>
              <a:tr h="611188">
                <a:tc vMerge="1">
                  <a:tcPr/>
                </a:tc>
                <a:tc>
                  <a:txBody>
                    <a:bodyPr/>
                    <a:lstStyle/>
                    <a:p>
                      <a:pPr marL="0" marR="0" lvl="0" indent="0" algn="just"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死亡原因</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8">
                  <a:txBody>
                    <a:bodyPr/>
                    <a:lstStyle/>
                    <a:p>
                      <a:pPr marL="0" marR="0" lvl="0" indent="0" algn="just" defTabSz="914400" rtl="0" eaLnBrk="1" fontAlgn="base" latinLnBrk="0" hangingPunct="1">
                        <a:lnSpc>
                          <a:spcPts val="1200"/>
                        </a:lnSpc>
                        <a:spcBef>
                          <a:spcPct val="0"/>
                        </a:spcBef>
                        <a:spcAft>
                          <a:spcPct val="0"/>
                        </a:spcAft>
                        <a:buClrTx/>
                        <a:buSzTx/>
                        <a:buFontTx/>
                        <a:buNone/>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躯体疾病</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p>
                      <a:pPr marL="0" marR="0" lvl="0" indent="0" algn="just"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①传染病和寄生虫病</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②肿瘤</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③心脏病</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④脑血管病</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p>
                      <a:pPr marL="0" marR="0" lvl="0" indent="0" algn="just"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⑤呼吸系统疾病</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⑥消化系统疾病</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⑦其他疾病</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⑧不详</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p>
                      <a:pPr marL="0" marR="0" lvl="0" indent="0" algn="just" defTabSz="914400" rtl="0" eaLnBrk="1" fontAlgn="base" latinLnBrk="0" hangingPunct="1">
                        <a:lnSpc>
                          <a:spcPts val="1200"/>
                        </a:lnSpc>
                        <a:spcBef>
                          <a:spcPct val="0"/>
                        </a:spcBef>
                        <a:spcAft>
                          <a:spcPct val="0"/>
                        </a:spcAft>
                        <a:buClrTx/>
                        <a:buSzTx/>
                        <a:buFontTx/>
                        <a:buNone/>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2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自杀</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他杀</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4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意外</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5</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精神疾病相关并发症</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6</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其他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r>
              <a:tr h="152400">
                <a:tc>
                  <a:txBody>
                    <a:bodyPr/>
                    <a:lstStyle/>
                    <a:p>
                      <a:pPr marL="0" marR="0" lvl="0" indent="0" algn="ctr" defTabSz="914400" rtl="0" eaLnBrk="1" fontAlgn="base" latinLnBrk="0" hangingPunct="1">
                        <a:lnSpc>
                          <a:spcPts val="1200"/>
                        </a:lnSpc>
                        <a:spcBef>
                          <a:spcPct val="0"/>
                        </a:spcBef>
                        <a:spcAft>
                          <a:spcPct val="0"/>
                        </a:spcAft>
                        <a:buClrTx/>
                        <a:buSzTx/>
                        <a:buFontTx/>
                        <a:buNone/>
                        <a:tabLst>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危险性评估</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8">
                  <a:txBody>
                    <a:bodyPr/>
                    <a:lstStyle/>
                    <a:p>
                      <a:pPr marL="0" marR="0" lvl="0" indent="0" algn="l" defTabSz="914400" rtl="0" eaLnBrk="1" fontAlgn="base" latinLnBrk="0" hangingPunct="1">
                        <a:lnSpc>
                          <a:spcPts val="1200"/>
                        </a:lnSpc>
                        <a:spcBef>
                          <a:spcPct val="0"/>
                        </a:spcBef>
                        <a:spcAft>
                          <a:spcPct val="0"/>
                        </a:spcAft>
                        <a:buClrTx/>
                        <a:buSzTx/>
                        <a:buFontTx/>
                        <a:buNone/>
                        <a:tabLst>
                          <a:tab pos="5324475" algn="l"/>
                          <a:tab pos="5343525" algn="l"/>
                        </a:tabLst>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0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0</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级）</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级）</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级</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3(3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级</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4(4</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级</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5</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5</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级）</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c>
                  <a:txBody>
                    <a:bodyPr/>
                    <a:lstStyle/>
                    <a:p>
                      <a:pPr marL="0" marR="0" lvl="0" indent="0" algn="r" defTabSz="914400" rtl="0" eaLnBrk="1" fontAlgn="base" latinLnBrk="0" hangingPunct="1">
                        <a:lnSpc>
                          <a:spcPts val="1200"/>
                        </a:lnSpc>
                        <a:spcBef>
                          <a:spcPct val="0"/>
                        </a:spcBef>
                        <a:spcAft>
                          <a:spcPct val="0"/>
                        </a:spcAft>
                        <a:buClrTx/>
                        <a:buSzTx/>
                        <a:buFontTx/>
                        <a:buNone/>
                        <a:tabLst>
                          <a:tab pos="5324475" algn="l"/>
                          <a:tab pos="5343525" algn="l"/>
                        </a:tabLst>
                      </a:pP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587375">
                <a:tc>
                  <a:txBody>
                    <a:bodyPr/>
                    <a:lstStyle/>
                    <a:p>
                      <a:pPr marL="0" marR="0" lvl="0" indent="0" algn="ctr" defTabSz="914400" rtl="0" eaLnBrk="1" fontAlgn="base" latinLnBrk="0" hangingPunct="1">
                        <a:lnSpc>
                          <a:spcPts val="1200"/>
                        </a:lnSpc>
                        <a:spcBef>
                          <a:spcPct val="0"/>
                        </a:spcBef>
                        <a:spcAft>
                          <a:spcPct val="0"/>
                        </a:spcAft>
                        <a:buClrTx/>
                        <a:buSzTx/>
                        <a:buFontTx/>
                        <a:buNone/>
                        <a:tabLst>
                          <a:tab pos="753745" algn="l"/>
                          <a:tab pos="2636520" algn="ctr"/>
                          <a:tab pos="5273675" algn="r"/>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目前症状</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9">
                  <a:txBody>
                    <a:bodyPr/>
                    <a:lstStyle/>
                    <a:p>
                      <a:pPr marL="0" marR="0" lvl="0" indent="0" algn="l" defTabSz="914400" rtl="0" eaLnBrk="1" fontAlgn="base" latinLnBrk="0" hangingPunct="1">
                        <a:lnSpc>
                          <a:spcPts val="1200"/>
                        </a:lnSpc>
                        <a:spcBef>
                          <a:spcPct val="0"/>
                        </a:spcBef>
                        <a:spcAft>
                          <a:spcPct val="0"/>
                        </a:spcAft>
                        <a:buClrTx/>
                        <a:buSzTx/>
                        <a:buFontTx/>
                        <a:buNone/>
                        <a:tabLst>
                          <a:tab pos="2636520" algn="ctr"/>
                          <a:tab pos="5273675" algn="r"/>
                          <a:tab pos="5324475" algn="l"/>
                          <a:tab pos="5343525" algn="l"/>
                        </a:tabLst>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幻觉</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交流困难</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猜疑</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4</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喜怒无常</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5</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行为怪异</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6</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兴奋话多</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7</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伤人毁物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p>
                      <a:pPr marL="0" marR="0" lvl="0" indent="0" algn="l" defTabSz="914400" rtl="0" eaLnBrk="1" fontAlgn="base" latinLnBrk="0" hangingPunct="1">
                        <a:lnSpc>
                          <a:spcPts val="1200"/>
                        </a:lnSpc>
                        <a:spcBef>
                          <a:spcPct val="0"/>
                        </a:spcBef>
                        <a:spcAft>
                          <a:spcPct val="0"/>
                        </a:spcAft>
                        <a:buClrTx/>
                        <a:buSzTx/>
                        <a:buFontTx/>
                        <a:buNone/>
                        <a:tabLst>
                          <a:tab pos="2636520" algn="ctr"/>
                          <a:tab pos="5273675" algn="r"/>
                          <a:tab pos="5324475" algn="l"/>
                          <a:tab pos="5343525" algn="l"/>
                        </a:tabLst>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8</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悲观厌世</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9</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无故外走</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10</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自语自笑</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11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孤僻懒散</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12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其他</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p>
                      <a:pPr marL="0" marR="0" lvl="0" indent="0" algn="l" defTabSz="914400" rtl="0" eaLnBrk="1" fontAlgn="base" latinLnBrk="0" hangingPunct="1">
                        <a:lnSpc>
                          <a:spcPts val="1200"/>
                        </a:lnSpc>
                        <a:spcBef>
                          <a:spcPct val="0"/>
                        </a:spcBef>
                        <a:spcAft>
                          <a:spcPct val="0"/>
                        </a:spcAft>
                        <a:buClrTx/>
                        <a:buSzTx/>
                        <a:buFontTx/>
                        <a:buNone/>
                        <a:tabLst>
                          <a:tab pos="2636520" algn="ctr"/>
                          <a:tab pos="5273675" algn="r"/>
                          <a:tab pos="5324475" algn="l"/>
                          <a:tab pos="5343525" algn="l"/>
                        </a:tabLst>
                      </a:pPr>
                      <a:r>
                        <a:rPr kumimoji="0" lang="en-US"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c hMerge="1">
                  <a:tcPr/>
                </a:tc>
              </a:tr>
              <a:tr h="117475">
                <a:tc>
                  <a:txBody>
                    <a:bodyPr/>
                    <a:lstStyle/>
                    <a:p>
                      <a:pPr marL="0" marR="0" lvl="0" indent="0" algn="ctr"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自知力</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8">
                  <a:txBody>
                    <a:bodyPr/>
                    <a:lstStyle/>
                    <a:p>
                      <a:pPr marL="0" marR="0" lvl="0" indent="0" algn="l" defTabSz="914400" rtl="0" eaLnBrk="1" fontAlgn="base" latinLnBrk="0" hangingPunct="1">
                        <a:lnSpc>
                          <a:spcPts val="1200"/>
                        </a:lnSpc>
                        <a:spcBef>
                          <a:spcPct val="0"/>
                        </a:spcBef>
                        <a:spcAft>
                          <a:spcPct val="0"/>
                        </a:spcAft>
                        <a:buClrTx/>
                        <a:buSzTx/>
                        <a:buFontTx/>
                        <a:buNone/>
                        <a:tabLst>
                          <a:tab pos="5324475" algn="l"/>
                          <a:tab pos="5343525" algn="l"/>
                        </a:tabLst>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自知力完全</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自知力不全</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自知力缺失</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c>
                  <a:txBody>
                    <a:bodyPr/>
                    <a:lstStyle/>
                    <a:p>
                      <a:pPr marL="0" marR="0" lvl="0" indent="0" algn="r" defTabSz="914400" rtl="0" eaLnBrk="1" fontAlgn="base" latinLnBrk="0" hangingPunct="1">
                        <a:lnSpc>
                          <a:spcPts val="1200"/>
                        </a:lnSpc>
                        <a:spcBef>
                          <a:spcPct val="0"/>
                        </a:spcBef>
                        <a:spcAft>
                          <a:spcPct val="0"/>
                        </a:spcAft>
                        <a:buClrTx/>
                        <a:buSzTx/>
                        <a:buFontTx/>
                        <a:buNone/>
                        <a:tabLst>
                          <a:tab pos="5324475" algn="l"/>
                          <a:tab pos="5343525" algn="l"/>
                        </a:tabLst>
                      </a:pP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117475">
                <a:tc>
                  <a:txBody>
                    <a:bodyPr/>
                    <a:lstStyle/>
                    <a:p>
                      <a:pPr marL="0" marR="0" lvl="0" indent="0" algn="ctr"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睡眠情况</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8">
                  <a:txBody>
                    <a:bodyPr/>
                    <a:lstStyle/>
                    <a:p>
                      <a:pPr marL="0" marR="0" lvl="0" indent="0" algn="l" defTabSz="914400" rtl="0" eaLnBrk="1" fontAlgn="base" latinLnBrk="0" hangingPunct="1">
                        <a:lnSpc>
                          <a:spcPts val="1200"/>
                        </a:lnSpc>
                        <a:spcBef>
                          <a:spcPct val="0"/>
                        </a:spcBef>
                        <a:spcAft>
                          <a:spcPct val="0"/>
                        </a:spcAft>
                        <a:buClrTx/>
                        <a:buSzTx/>
                        <a:buFontTx/>
                        <a:buNone/>
                        <a:tabLst>
                          <a:tab pos="5324475" algn="l"/>
                          <a:tab pos="5343525" algn="l"/>
                        </a:tabLst>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良好</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一般</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较差</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c>
                  <a:txBody>
                    <a:bodyPr/>
                    <a:lstStyle/>
                    <a:p>
                      <a:pPr marL="0" marR="0" lvl="0" indent="0" algn="r" defTabSz="914400" rtl="0" eaLnBrk="1" fontAlgn="base" latinLnBrk="0" hangingPunct="1">
                        <a:lnSpc>
                          <a:spcPts val="1200"/>
                        </a:lnSpc>
                        <a:spcBef>
                          <a:spcPct val="0"/>
                        </a:spcBef>
                        <a:spcAft>
                          <a:spcPct val="0"/>
                        </a:spcAft>
                        <a:buClrTx/>
                        <a:buSzTx/>
                        <a:buFontTx/>
                        <a:buNone/>
                        <a:tabLst>
                          <a:tab pos="5324475" algn="l"/>
                          <a:tab pos="5343525" algn="l"/>
                        </a:tabLst>
                      </a:pP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117475">
                <a:tc>
                  <a:txBody>
                    <a:bodyPr/>
                    <a:lstStyle/>
                    <a:p>
                      <a:pPr marL="0" marR="0" lvl="0" indent="0" algn="ctr"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饮食情况</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8">
                  <a:txBody>
                    <a:bodyPr/>
                    <a:lstStyle/>
                    <a:p>
                      <a:pPr marL="0" marR="0" lvl="0" indent="0" algn="l" defTabSz="914400" rtl="0" eaLnBrk="1" fontAlgn="base" latinLnBrk="0" hangingPunct="1">
                        <a:lnSpc>
                          <a:spcPts val="1200"/>
                        </a:lnSpc>
                        <a:spcBef>
                          <a:spcPct val="0"/>
                        </a:spcBef>
                        <a:spcAft>
                          <a:spcPct val="0"/>
                        </a:spcAft>
                        <a:buClrTx/>
                        <a:buSzTx/>
                        <a:buFontTx/>
                        <a:buNone/>
                        <a:tabLst>
                          <a:tab pos="5324475" algn="l"/>
                          <a:tab pos="5343525" algn="l"/>
                        </a:tabLst>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良好</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一般</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较差</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c>
                  <a:txBody>
                    <a:bodyPr/>
                    <a:lstStyle/>
                    <a:p>
                      <a:pPr marL="0" marR="0" lvl="0" indent="0" algn="r" defTabSz="914400" rtl="0" eaLnBrk="1" fontAlgn="base" latinLnBrk="0" hangingPunct="1">
                        <a:lnSpc>
                          <a:spcPts val="1200"/>
                        </a:lnSpc>
                        <a:spcBef>
                          <a:spcPct val="0"/>
                        </a:spcBef>
                        <a:spcAft>
                          <a:spcPct val="0"/>
                        </a:spcAft>
                        <a:buClrTx/>
                        <a:buSzTx/>
                        <a:buFontTx/>
                        <a:buNone/>
                        <a:tabLst>
                          <a:tab pos="5324475" algn="l"/>
                          <a:tab pos="5343525" algn="l"/>
                        </a:tabLst>
                      </a:pP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117475">
                <a:tc rowSpan="5">
                  <a:txBody>
                    <a:bodyPr/>
                    <a:lstStyle/>
                    <a:p>
                      <a:pPr marL="0" marR="0" lvl="0" indent="0" algn="ctr" defTabSz="914400" rtl="0" eaLnBrk="1" fontAlgn="base" latinLnBrk="0" hangingPunct="1">
                        <a:lnSpc>
                          <a:spcPts val="1200"/>
                        </a:lnSpc>
                        <a:spcBef>
                          <a:spcPct val="0"/>
                        </a:spcBef>
                        <a:spcAft>
                          <a:spcPct val="0"/>
                        </a:spcAft>
                        <a:buClrTx/>
                        <a:buSzTx/>
                        <a:buFontTx/>
                        <a:buNone/>
                        <a:tabLst>
                          <a:tab pos="753745" algn="l"/>
                          <a:tab pos="2636520" algn="ctr"/>
                          <a:tab pos="5273675" algn="r"/>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社会</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p>
                      <a:pPr marL="0" marR="0" lvl="0" indent="0" algn="ctr" defTabSz="914400" rtl="0" eaLnBrk="1" fontAlgn="base" latinLnBrk="0" hangingPunct="1">
                        <a:lnSpc>
                          <a:spcPts val="1200"/>
                        </a:lnSpc>
                        <a:spcBef>
                          <a:spcPct val="0"/>
                        </a:spcBef>
                        <a:spcAft>
                          <a:spcPct val="0"/>
                        </a:spcAft>
                        <a:buClrTx/>
                        <a:buSzTx/>
                        <a:buFontTx/>
                        <a:buNone/>
                        <a:tabLst>
                          <a:tab pos="753745" algn="l"/>
                          <a:tab pos="2636520" algn="ctr"/>
                          <a:tab pos="5273675" algn="r"/>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功能</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p>
                      <a:pPr marL="0" marR="0" lvl="0" indent="0" algn="ctr" defTabSz="914400" rtl="0" eaLnBrk="1" fontAlgn="base" latinLnBrk="0" hangingPunct="1">
                        <a:lnSpc>
                          <a:spcPts val="1200"/>
                        </a:lnSpc>
                        <a:spcBef>
                          <a:spcPct val="0"/>
                        </a:spcBef>
                        <a:spcAft>
                          <a:spcPct val="0"/>
                        </a:spcAft>
                        <a:buClrTx/>
                        <a:buSzTx/>
                        <a:buFontTx/>
                        <a:buNone/>
                        <a:tabLst>
                          <a:tab pos="753745" algn="l"/>
                          <a:tab pos="2636520" algn="ctr"/>
                          <a:tab pos="5273675" algn="r"/>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情况</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3">
                  <a:txBody>
                    <a:bodyPr/>
                    <a:lstStyle/>
                    <a:p>
                      <a:pPr marL="0" marR="0" lvl="0" indent="0" algn="just"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个人生活料理</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gridSpan="5">
                  <a:txBody>
                    <a:bodyPr/>
                    <a:lstStyle/>
                    <a:p>
                      <a:pPr marL="0" marR="0" lvl="0" indent="0" algn="l"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良好</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一般</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较差</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a:txBody>
                    <a:bodyPr/>
                    <a:lstStyle/>
                    <a:p>
                      <a:pPr marL="0" marR="0" lvl="0" indent="0" algn="r"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117475">
                <a:tc vMerge="1">
                  <a:tcPr/>
                </a:tc>
                <a:tc gridSpan="3">
                  <a:txBody>
                    <a:bodyPr/>
                    <a:lstStyle/>
                    <a:p>
                      <a:pPr marL="0" marR="0" lvl="0" indent="0" algn="just"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家务劳动</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gridSpan="5">
                  <a:txBody>
                    <a:bodyPr/>
                    <a:lstStyle/>
                    <a:p>
                      <a:pPr marL="0" marR="0" lvl="0" indent="0" algn="l"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良好</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一般</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较差</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a:txBody>
                    <a:bodyPr/>
                    <a:lstStyle/>
                    <a:p>
                      <a:pPr marL="0" marR="0" lvl="0" indent="0" algn="r"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152400">
                <a:tc vMerge="1">
                  <a:tcPr/>
                </a:tc>
                <a:tc gridSpan="3">
                  <a:txBody>
                    <a:bodyPr/>
                    <a:lstStyle/>
                    <a:p>
                      <a:pPr marL="0" marR="0" lvl="0" indent="0" algn="just"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生产劳动及工作</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gridSpan="5">
                  <a:txBody>
                    <a:bodyPr/>
                    <a:lstStyle/>
                    <a:p>
                      <a:pPr marL="0" marR="0" lvl="0" indent="0" algn="l"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良好</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一般</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较差</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9</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此项不适用</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a:txBody>
                    <a:bodyPr/>
                    <a:lstStyle/>
                    <a:p>
                      <a:pPr marL="0" marR="0" lvl="0" indent="0" algn="r"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117475">
                <a:tc vMerge="1">
                  <a:tcPr/>
                </a:tc>
                <a:tc gridSpan="3">
                  <a:txBody>
                    <a:bodyPr/>
                    <a:lstStyle/>
                    <a:p>
                      <a:pPr marL="0" marR="0" lvl="0" indent="0" algn="just"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学习能力</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gridSpan="5">
                  <a:txBody>
                    <a:bodyPr/>
                    <a:lstStyle/>
                    <a:p>
                      <a:pPr marL="0" marR="0" lvl="0" indent="0" algn="l"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良好</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一般</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较差</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a:txBody>
                    <a:bodyPr/>
                    <a:lstStyle/>
                    <a:p>
                      <a:pPr marL="0" marR="0" lvl="0" indent="0" algn="r"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117475">
                <a:tc vMerge="1">
                  <a:tcPr/>
                </a:tc>
                <a:tc gridSpan="3">
                  <a:txBody>
                    <a:bodyPr/>
                    <a:lstStyle/>
                    <a:p>
                      <a:pPr marL="0" marR="0" lvl="0" indent="0" algn="just"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社会人际交往</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gridSpan="5">
                  <a:txBody>
                    <a:bodyPr/>
                    <a:lstStyle/>
                    <a:p>
                      <a:pPr marL="0" marR="0" lvl="0" indent="0" algn="l"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良好</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一般</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较差</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a:txBody>
                    <a:bodyPr/>
                    <a:lstStyle/>
                    <a:p>
                      <a:pPr marL="0" marR="0" lvl="0" indent="0" algn="r"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234950">
                <a:tc>
                  <a:txBody>
                    <a:bodyPr/>
                    <a:lstStyle/>
                    <a:p>
                      <a:pPr marL="0" marR="0" lvl="0" indent="0" algn="ctr" defTabSz="914400" rtl="0" eaLnBrk="1" fontAlgn="base" latinLnBrk="0" hangingPunct="1">
                        <a:lnSpc>
                          <a:spcPts val="1200"/>
                        </a:lnSpc>
                        <a:spcBef>
                          <a:spcPct val="0"/>
                        </a:spcBef>
                        <a:spcAft>
                          <a:spcPct val="0"/>
                        </a:spcAft>
                        <a:buClrTx/>
                        <a:buSzTx/>
                        <a:buFontTx/>
                        <a:buNone/>
                        <a:tabLst>
                          <a:tab pos="753745" algn="l"/>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危险行为</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9">
                  <a:txBody>
                    <a:bodyPr/>
                    <a:lstStyle/>
                    <a:p>
                      <a:pPr marL="0" marR="0" lvl="0" indent="0" algn="just" defTabSz="914400" rtl="0" eaLnBrk="1" fontAlgn="base" latinLnBrk="0" hangingPunct="1">
                        <a:lnSpc>
                          <a:spcPts val="1200"/>
                        </a:lnSpc>
                        <a:spcBef>
                          <a:spcPct val="0"/>
                        </a:spcBef>
                        <a:spcAft>
                          <a:spcPct val="0"/>
                        </a:spcAft>
                        <a:buClrTx/>
                        <a:buSzTx/>
                        <a:buFontTx/>
                        <a:buNone/>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轻度滋事</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肇事</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肇祸</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p>
                      <a:pPr marL="0" marR="0" lvl="0" indent="0" algn="just" defTabSz="914400" rtl="0" eaLnBrk="1" fontAlgn="base" latinLnBrk="0" hangingPunct="1">
                        <a:lnSpc>
                          <a:spcPts val="1200"/>
                        </a:lnSpc>
                        <a:spcBef>
                          <a:spcPct val="0"/>
                        </a:spcBef>
                        <a:spcAft>
                          <a:spcPct val="0"/>
                        </a:spcAft>
                        <a:buClrTx/>
                        <a:buSzTx/>
                        <a:buFontTx/>
                        <a:buNone/>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4</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其他危害行为</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5</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自伤</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6</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自杀未遂</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7</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无</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c hMerge="1">
                  <a:tcPr/>
                </a:tc>
              </a:tr>
              <a:tr h="152400">
                <a:tc>
                  <a:txBody>
                    <a:bodyPr/>
                    <a:lstStyle/>
                    <a:p>
                      <a:pPr marL="0" marR="0" lvl="0" indent="0" algn="ctr"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两次随访期间关锁情况</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8">
                  <a:txBody>
                    <a:bodyPr/>
                    <a:lstStyle/>
                    <a:p>
                      <a:pPr marL="0" marR="0" lvl="0" indent="0" algn="just" defTabSz="914400" rtl="0" eaLnBrk="1" fontAlgn="base" latinLnBrk="0" hangingPunct="1">
                        <a:lnSpc>
                          <a:spcPts val="1200"/>
                        </a:lnSpc>
                        <a:spcBef>
                          <a:spcPct val="0"/>
                        </a:spcBef>
                        <a:spcAft>
                          <a:spcPct val="0"/>
                        </a:spcAft>
                        <a:buClrTx/>
                        <a:buSzTx/>
                        <a:buFontTx/>
                        <a:buNone/>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无关锁</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关锁</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关锁已解除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c>
                  <a:txBody>
                    <a:bodyPr/>
                    <a:lstStyle/>
                    <a:p>
                      <a:pPr marL="0" marR="0" lvl="0" indent="0" algn="r" defTabSz="914400" rtl="0" eaLnBrk="1" fontAlgn="base" latinLnBrk="0" hangingPunct="1">
                        <a:lnSpc>
                          <a:spcPts val="1200"/>
                        </a:lnSpc>
                        <a:spcBef>
                          <a:spcPct val="0"/>
                        </a:spcBef>
                        <a:spcAft>
                          <a:spcPct val="0"/>
                        </a:spcAft>
                        <a:buClrTx/>
                        <a:buSzTx/>
                        <a:buFontTx/>
                        <a:buNone/>
                      </a:pP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234950">
                <a:tc>
                  <a:txBody>
                    <a:bodyPr/>
                    <a:lstStyle/>
                    <a:p>
                      <a:pPr marL="0" marR="0" lvl="0" indent="0" algn="ctr"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两次随访期间住院情况</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8">
                  <a:txBody>
                    <a:bodyPr/>
                    <a:lstStyle/>
                    <a:p>
                      <a:pPr marL="0" marR="0" lvl="0" indent="0" algn="l" defTabSz="914400" rtl="0" eaLnBrk="1" fontAlgn="base" latinLnBrk="0" hangingPunct="1">
                        <a:lnSpc>
                          <a:spcPts val="1200"/>
                        </a:lnSpc>
                        <a:spcBef>
                          <a:spcPct val="0"/>
                        </a:spcBef>
                        <a:spcAft>
                          <a:spcPct val="0"/>
                        </a:spcAft>
                        <a:buClrTx/>
                        <a:buSzTx/>
                        <a:buFontTx/>
                        <a:buNone/>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0</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未住院</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目前正在住院</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曾住院，现未住院 </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p>
                      <a:pPr marL="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末次出院时间</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年</a:t>
                      </a:r>
                      <a:r>
                        <a:rPr kumimoji="0" lang="zh-CN" alt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月</a:t>
                      </a:r>
                      <a:r>
                        <a:rPr kumimoji="0" lang="zh-CN" alt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日</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c>
                  <a:txBody>
                    <a:bodyPr/>
                    <a:lstStyle/>
                    <a:p>
                      <a:pPr marL="0" marR="0" lvl="0" indent="0" algn="r" defTabSz="914400" rtl="0" eaLnBrk="1" fontAlgn="base" latinLnBrk="0" hangingPunct="1">
                        <a:lnSpc>
                          <a:spcPts val="1200"/>
                        </a:lnSpc>
                        <a:spcBef>
                          <a:spcPct val="0"/>
                        </a:spcBef>
                        <a:spcAft>
                          <a:spcPct val="0"/>
                        </a:spcAft>
                        <a:buClrTx/>
                        <a:buSzTx/>
                        <a:buFontTx/>
                        <a:buNone/>
                      </a:pP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117475">
                <a:tc>
                  <a:txBody>
                    <a:bodyPr/>
                    <a:lstStyle/>
                    <a:p>
                      <a:pPr marL="0" marR="0" lvl="0" indent="0" algn="ctr" defTabSz="914400" rtl="0" eaLnBrk="1" fontAlgn="base" latinLnBrk="0" hangingPunct="1">
                        <a:lnSpc>
                          <a:spcPts val="1200"/>
                        </a:lnSpc>
                        <a:spcBef>
                          <a:spcPct val="0"/>
                        </a:spcBef>
                        <a:spcAft>
                          <a:spcPct val="0"/>
                        </a:spcAft>
                        <a:buClrTx/>
                        <a:buSzTx/>
                        <a:buFontTx/>
                        <a:buNone/>
                        <a:tabLst>
                          <a:tab pos="753745" algn="l"/>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实验室检查</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8">
                  <a:txBody>
                    <a:bodyPr/>
                    <a:lstStyle/>
                    <a:p>
                      <a:pPr marL="0" marR="0" lvl="0" indent="0" algn="l" defTabSz="914400" rtl="0" eaLnBrk="1" fontAlgn="base" latinLnBrk="0" hangingPunct="1">
                        <a:lnSpc>
                          <a:spcPts val="1200"/>
                        </a:lnSpc>
                        <a:spcBef>
                          <a:spcPct val="0"/>
                        </a:spcBef>
                        <a:spcAft>
                          <a:spcPct val="0"/>
                        </a:spcAft>
                        <a:buClrTx/>
                        <a:buSzTx/>
                        <a:buFontTx/>
                        <a:buNone/>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无</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有</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c>
                  <a:txBody>
                    <a:bodyPr/>
                    <a:lstStyle/>
                    <a:p>
                      <a:pPr marL="0" marR="0" lvl="0" indent="0" algn="r" defTabSz="914400" rtl="0" eaLnBrk="1" fontAlgn="base" latinLnBrk="0" hangingPunct="1">
                        <a:lnSpc>
                          <a:spcPts val="1200"/>
                        </a:lnSpc>
                        <a:spcBef>
                          <a:spcPct val="0"/>
                        </a:spcBef>
                        <a:spcAft>
                          <a:spcPct val="0"/>
                        </a:spcAft>
                        <a:buClrTx/>
                        <a:buSzTx/>
                        <a:buFontTx/>
                        <a:buNone/>
                      </a:pP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152400">
                <a:tc>
                  <a:txBody>
                    <a:bodyPr/>
                    <a:lstStyle/>
                    <a:p>
                      <a:pPr marL="0" marR="0" lvl="0" indent="0" algn="ctr" defTabSz="914400" rtl="0" eaLnBrk="1" fontAlgn="base" latinLnBrk="0" hangingPunct="1">
                        <a:lnSpc>
                          <a:spcPts val="1200"/>
                        </a:lnSpc>
                        <a:spcBef>
                          <a:spcPct val="0"/>
                        </a:spcBef>
                        <a:spcAft>
                          <a:spcPct val="0"/>
                        </a:spcAft>
                        <a:buClrTx/>
                        <a:buSzTx/>
                        <a:buFontTx/>
                        <a:buNone/>
                        <a:tabLst>
                          <a:tab pos="753745" algn="l"/>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用药依从性</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8">
                  <a:txBody>
                    <a:bodyPr/>
                    <a:lstStyle/>
                    <a:p>
                      <a:pPr marL="0" marR="0" lvl="0" indent="0" algn="l" defTabSz="914400" rtl="0" eaLnBrk="1" fontAlgn="base" latinLnBrk="0" hangingPunct="1">
                        <a:lnSpc>
                          <a:spcPts val="1200"/>
                        </a:lnSpc>
                        <a:spcBef>
                          <a:spcPct val="0"/>
                        </a:spcBef>
                        <a:spcAft>
                          <a:spcPct val="0"/>
                        </a:spcAft>
                        <a:buClrTx/>
                        <a:buSzTx/>
                        <a:buFontTx/>
                        <a:buNone/>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按医嘱规律用药</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间断用药</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不用药</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4</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医嘱勿需用药</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c>
                  <a:txBody>
                    <a:bodyPr/>
                    <a:lstStyle/>
                    <a:p>
                      <a:pPr marL="0" marR="0" lvl="0" indent="0" algn="r" defTabSz="914400" rtl="0" eaLnBrk="1" fontAlgn="base" latinLnBrk="0" hangingPunct="1">
                        <a:lnSpc>
                          <a:spcPts val="1200"/>
                        </a:lnSpc>
                        <a:spcBef>
                          <a:spcPct val="0"/>
                        </a:spcBef>
                        <a:spcAft>
                          <a:spcPct val="0"/>
                        </a:spcAft>
                        <a:buClrTx/>
                        <a:buSzTx/>
                        <a:buFontTx/>
                        <a:buNone/>
                      </a:pP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117475">
                <a:tc>
                  <a:txBody>
                    <a:bodyPr/>
                    <a:lstStyle/>
                    <a:p>
                      <a:pPr marL="0" marR="0" lvl="0" indent="0" algn="ctr" defTabSz="914400" rtl="0" eaLnBrk="1" fontAlgn="base" latinLnBrk="0" hangingPunct="1">
                        <a:lnSpc>
                          <a:spcPts val="1200"/>
                        </a:lnSpc>
                        <a:spcBef>
                          <a:spcPct val="0"/>
                        </a:spcBef>
                        <a:spcAft>
                          <a:spcPct val="0"/>
                        </a:spcAft>
                        <a:buClrTx/>
                        <a:buSzTx/>
                        <a:buFontTx/>
                        <a:buNone/>
                        <a:tabLst>
                          <a:tab pos="753745" algn="l"/>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药物不良反应</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8">
                  <a:txBody>
                    <a:bodyPr/>
                    <a:lstStyle/>
                    <a:p>
                      <a:pPr marL="0" marR="0" lvl="0" indent="0" algn="l" defTabSz="914400" rtl="0" eaLnBrk="1" fontAlgn="base" latinLnBrk="0" hangingPunct="1">
                        <a:lnSpc>
                          <a:spcPts val="1200"/>
                        </a:lnSpc>
                        <a:spcBef>
                          <a:spcPct val="0"/>
                        </a:spcBef>
                        <a:spcAft>
                          <a:spcPct val="0"/>
                        </a:spcAft>
                        <a:buClrTx/>
                        <a:buSzTx/>
                        <a:buFontTx/>
                        <a:buNone/>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无</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有</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9</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此项不适用</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c>
                  <a:txBody>
                    <a:bodyPr/>
                    <a:lstStyle/>
                    <a:p>
                      <a:pPr marL="0" marR="0" lvl="0" indent="0" algn="r" defTabSz="914400" rtl="0" eaLnBrk="1" fontAlgn="base" latinLnBrk="0" hangingPunct="1">
                        <a:lnSpc>
                          <a:spcPts val="1200"/>
                        </a:lnSpc>
                        <a:spcBef>
                          <a:spcPct val="0"/>
                        </a:spcBef>
                        <a:spcAft>
                          <a:spcPct val="0"/>
                        </a:spcAft>
                        <a:buClrTx/>
                        <a:buSzTx/>
                        <a:buFontTx/>
                        <a:buNone/>
                      </a:pP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117475">
                <a:tc>
                  <a:txBody>
                    <a:bodyPr/>
                    <a:lstStyle/>
                    <a:p>
                      <a:pPr marL="0" marR="0" lvl="0" indent="0" algn="ctr" defTabSz="914400" rtl="0" eaLnBrk="1" fontAlgn="base" latinLnBrk="0" hangingPunct="1">
                        <a:lnSpc>
                          <a:spcPts val="1200"/>
                        </a:lnSpc>
                        <a:spcBef>
                          <a:spcPct val="0"/>
                        </a:spcBef>
                        <a:spcAft>
                          <a:spcPct val="0"/>
                        </a:spcAft>
                        <a:buClrTx/>
                        <a:buSzTx/>
                        <a:buFontTx/>
                        <a:buNone/>
                        <a:tabLst>
                          <a:tab pos="753745" algn="l"/>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治疗效果</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8">
                  <a:txBody>
                    <a:bodyPr/>
                    <a:lstStyle/>
                    <a:p>
                      <a:pPr marL="0" marR="0" lvl="0" indent="0" algn="l" defTabSz="914400" rtl="0" eaLnBrk="1" fontAlgn="base" latinLnBrk="0" hangingPunct="1">
                        <a:lnSpc>
                          <a:spcPts val="1200"/>
                        </a:lnSpc>
                        <a:spcBef>
                          <a:spcPct val="0"/>
                        </a:spcBef>
                        <a:spcAft>
                          <a:spcPct val="0"/>
                        </a:spcAft>
                        <a:buClrTx/>
                        <a:buSzTx/>
                        <a:buFontTx/>
                        <a:buNone/>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痊愈</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好转</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无变化</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4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加重</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9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此项不适用</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c>
                  <a:txBody>
                    <a:bodyPr/>
                    <a:lstStyle/>
                    <a:p>
                      <a:pPr marL="0" marR="0" lvl="0" indent="0" algn="r" defTabSz="914400" rtl="0" eaLnBrk="1" fontAlgn="base" latinLnBrk="0" hangingPunct="1">
                        <a:lnSpc>
                          <a:spcPts val="1200"/>
                        </a:lnSpc>
                        <a:spcBef>
                          <a:spcPct val="0"/>
                        </a:spcBef>
                        <a:spcAft>
                          <a:spcPct val="0"/>
                        </a:spcAft>
                        <a:buClrTx/>
                        <a:buSzTx/>
                        <a:buFontTx/>
                        <a:buNone/>
                      </a:pP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354013">
                <a:tc>
                  <a:txBody>
                    <a:bodyPr/>
                    <a:lstStyle/>
                    <a:p>
                      <a:pPr marL="0" marR="0" lvl="0" indent="0" algn="ctr" defTabSz="914400" rtl="0" eaLnBrk="1" fontAlgn="base" latinLnBrk="0" hangingPunct="1">
                        <a:lnSpc>
                          <a:spcPts val="1200"/>
                        </a:lnSpc>
                        <a:spcBef>
                          <a:spcPct val="0"/>
                        </a:spcBef>
                        <a:spcAft>
                          <a:spcPct val="0"/>
                        </a:spcAft>
                        <a:buClrTx/>
                        <a:buSzTx/>
                        <a:buFontTx/>
                        <a:buNone/>
                        <a:tabLst>
                          <a:tab pos="753745" algn="l"/>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是否转诊</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8">
                  <a:txBody>
                    <a:bodyPr/>
                    <a:lstStyle/>
                    <a:p>
                      <a:pPr marL="0" marR="0" lvl="0" indent="0" algn="just" defTabSz="914400" rtl="0" eaLnBrk="1" fontAlgn="base" latinLnBrk="0" hangingPunct="1">
                        <a:lnSpc>
                          <a:spcPts val="1200"/>
                        </a:lnSpc>
                        <a:spcBef>
                          <a:spcPct val="0"/>
                        </a:spcBef>
                        <a:spcAft>
                          <a:spcPct val="0"/>
                        </a:spcAft>
                        <a:buClrTx/>
                        <a:buSzTx/>
                        <a:buFontTx/>
                        <a:buNone/>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否</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是</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p>
                      <a:pPr marL="0" marR="0" lvl="0" indent="0" algn="just"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转诊原因：</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p>
                      <a:pPr marL="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转诊至机构及科室：</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c>
                  <a:txBody>
                    <a:bodyPr/>
                    <a:lstStyle/>
                    <a:p>
                      <a:pPr marL="0" marR="0" lvl="0" indent="0" algn="r" defTabSz="914400" rtl="0" eaLnBrk="1" fontAlgn="base" latinLnBrk="0" hangingPunct="1">
                        <a:lnSpc>
                          <a:spcPts val="1200"/>
                        </a:lnSpc>
                        <a:spcBef>
                          <a:spcPct val="0"/>
                        </a:spcBef>
                        <a:spcAft>
                          <a:spcPct val="0"/>
                        </a:spcAft>
                        <a:buClrTx/>
                        <a:buSzTx/>
                        <a:buFontTx/>
                        <a:buNone/>
                      </a:pP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117475">
                <a:tc rowSpan="3">
                  <a:txBody>
                    <a:bodyPr/>
                    <a:lstStyle/>
                    <a:p>
                      <a:pPr marL="0" marR="0" lvl="0" indent="0" algn="ctr" defTabSz="914400" rtl="0" eaLnBrk="1" fontAlgn="base" latinLnBrk="0" hangingPunct="1">
                        <a:lnSpc>
                          <a:spcPts val="1200"/>
                        </a:lnSpc>
                        <a:spcBef>
                          <a:spcPct val="0"/>
                        </a:spcBef>
                        <a:spcAft>
                          <a:spcPct val="0"/>
                        </a:spcAft>
                        <a:buClrTx/>
                        <a:buSzTx/>
                        <a:buFontTx/>
                        <a:buNone/>
                        <a:tabLst>
                          <a:tab pos="753745" algn="l"/>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用药情况</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2">
                  <a:txBody>
                    <a:bodyPr/>
                    <a:lstStyle/>
                    <a:p>
                      <a:pPr marL="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药物</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gridSpan="3">
                  <a:txBody>
                    <a:bodyPr/>
                    <a:lstStyle/>
                    <a:p>
                      <a:pPr marL="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用法：每日</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月</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gridSpan="4">
                  <a:txBody>
                    <a:bodyPr/>
                    <a:lstStyle/>
                    <a:p>
                      <a:pPr marL="1143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每次剂量</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mg</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r>
              <a:tr h="117475">
                <a:tc vMerge="1">
                  <a:tcPr/>
                </a:tc>
                <a:tc gridSpan="2">
                  <a:txBody>
                    <a:bodyPr/>
                    <a:lstStyle/>
                    <a:p>
                      <a:pPr marL="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药物</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gridSpan="3">
                  <a:txBody>
                    <a:bodyPr/>
                    <a:lstStyle/>
                    <a:p>
                      <a:pPr marL="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用法：每日</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月</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gridSpan="4">
                  <a:txBody>
                    <a:bodyPr/>
                    <a:lstStyle/>
                    <a:p>
                      <a:pPr marL="1143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每次剂量</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mg</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r>
              <a:tr h="117475">
                <a:tc vMerge="1">
                  <a:tcPr/>
                </a:tc>
                <a:tc gridSpan="2">
                  <a:txBody>
                    <a:bodyPr/>
                    <a:lstStyle/>
                    <a:p>
                      <a:pPr marL="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药物</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gridSpan="3">
                  <a:txBody>
                    <a:bodyPr/>
                    <a:lstStyle/>
                    <a:p>
                      <a:pPr marL="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用法：每日</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月</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gridSpan="4">
                  <a:txBody>
                    <a:bodyPr/>
                    <a:lstStyle/>
                    <a:p>
                      <a:pPr marL="1143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每次剂量</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mg</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r>
              <a:tr h="117475">
                <a:tc rowSpan="3">
                  <a:txBody>
                    <a:bodyPr/>
                    <a:lstStyle/>
                    <a:p>
                      <a:pPr marL="0" marR="0" lvl="0" indent="0" algn="ctr" defTabSz="914400" rtl="0" eaLnBrk="1" fontAlgn="base" latinLnBrk="0" hangingPunct="1">
                        <a:lnSpc>
                          <a:spcPts val="1200"/>
                        </a:lnSpc>
                        <a:spcBef>
                          <a:spcPct val="0"/>
                        </a:spcBef>
                        <a:spcAft>
                          <a:spcPct val="0"/>
                        </a:spcAft>
                        <a:buClrTx/>
                        <a:buSzTx/>
                        <a:buFontTx/>
                        <a:buNone/>
                        <a:tabLst>
                          <a:tab pos="753745" algn="l"/>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用药指导</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2">
                  <a:txBody>
                    <a:bodyPr/>
                    <a:lstStyle/>
                    <a:p>
                      <a:pPr marL="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药物</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gridSpan="3">
                  <a:txBody>
                    <a:bodyPr/>
                    <a:lstStyle/>
                    <a:p>
                      <a:pPr marL="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用法：每日</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月</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gridSpan="4">
                  <a:txBody>
                    <a:bodyPr/>
                    <a:lstStyle/>
                    <a:p>
                      <a:pPr marL="1143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每次剂量</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mg</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r>
              <a:tr h="117475">
                <a:tc vMerge="1">
                  <a:tcPr/>
                </a:tc>
                <a:tc gridSpan="2">
                  <a:txBody>
                    <a:bodyPr/>
                    <a:lstStyle/>
                    <a:p>
                      <a:pPr marL="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药物</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gridSpan="3">
                  <a:txBody>
                    <a:bodyPr/>
                    <a:lstStyle/>
                    <a:p>
                      <a:pPr marL="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用法：每日</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月</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gridSpan="4">
                  <a:txBody>
                    <a:bodyPr/>
                    <a:lstStyle/>
                    <a:p>
                      <a:pPr marL="1143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每次剂量</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mg</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r>
              <a:tr h="117475">
                <a:tc vMerge="1">
                  <a:tcPr/>
                </a:tc>
                <a:tc gridSpan="2">
                  <a:txBody>
                    <a:bodyPr/>
                    <a:lstStyle/>
                    <a:p>
                      <a:pPr marL="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药物</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gridSpan="3">
                  <a:txBody>
                    <a:bodyPr/>
                    <a:lstStyle/>
                    <a:p>
                      <a:pPr marL="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用法：每日</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月</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次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gridSpan="4">
                  <a:txBody>
                    <a:bodyPr/>
                    <a:lstStyle/>
                    <a:p>
                      <a:pPr marL="11430" marR="0" lvl="0" indent="0" algn="l"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每次剂量</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mg</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r>
              <a:tr h="117475">
                <a:tc rowSpan="2">
                  <a:txBody>
                    <a:bodyPr/>
                    <a:lstStyle/>
                    <a:p>
                      <a:pPr marL="0" marR="0" lvl="0" indent="0" algn="ctr" defTabSz="914400" rtl="0" eaLnBrk="1" fontAlgn="base" latinLnBrk="0" hangingPunct="1">
                        <a:lnSpc>
                          <a:spcPts val="1200"/>
                        </a:lnSpc>
                        <a:spcBef>
                          <a:spcPct val="0"/>
                        </a:spcBef>
                        <a:spcAft>
                          <a:spcPct val="0"/>
                        </a:spcAft>
                        <a:buClrTx/>
                        <a:buSzTx/>
                        <a:buFontTx/>
                        <a:buNone/>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康复措施</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9">
                  <a:txBody>
                    <a:bodyPr/>
                    <a:lstStyle/>
                    <a:p>
                      <a:pPr marL="0" marR="0" lvl="0" indent="0" algn="l"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生活劳动能力</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职业训练</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学习能力</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4</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社会交往</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5</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其他</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CC99"/>
                    </a:solidFill>
                  </a:tcPr>
                </a:tc>
                <a:tc hMerge="1">
                  <a:tcPr/>
                </a:tc>
                <a:tc hMerge="1">
                  <a:tcPr/>
                </a:tc>
                <a:tc hMerge="1">
                  <a:tcPr/>
                </a:tc>
                <a:tc hMerge="1">
                  <a:tcPr/>
                </a:tc>
                <a:tc hMerge="1">
                  <a:tcPr/>
                </a:tc>
                <a:tc hMerge="1">
                  <a:tcPr/>
                </a:tc>
                <a:tc hMerge="1">
                  <a:tcPr/>
                </a:tc>
                <a:tc hMerge="1">
                  <a:tcPr/>
                </a:tc>
              </a:tr>
              <a:tr h="117475">
                <a:tc vMerge="1">
                  <a:tcPr/>
                </a:tc>
                <a:tc gridSpan="9">
                  <a:txBody>
                    <a:bodyPr/>
                    <a:lstStyle/>
                    <a:p>
                      <a:pPr marL="0" marR="0" lvl="0" indent="0" algn="r" defTabSz="914400" rtl="0" eaLnBrk="1" fontAlgn="base" latinLnBrk="1" hangingPunct="1">
                        <a:lnSpc>
                          <a:spcPts val="1200"/>
                        </a:lnSpc>
                        <a:spcBef>
                          <a:spcPct val="0"/>
                        </a:spcBef>
                        <a:spcAft>
                          <a:spcPct val="0"/>
                        </a:spcAft>
                        <a:buClrTx/>
                        <a:buSzTx/>
                        <a:buFontTx/>
                        <a:buNone/>
                        <a:tabLst>
                          <a:tab pos="2636520" algn="ctr"/>
                          <a:tab pos="5273675" algn="r"/>
                        </a:tabLst>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  </a:t>
                      </a: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hMerge="1">
                  <a:tcPr/>
                </a:tc>
                <a:tc hMerge="1">
                  <a:tcPr/>
                </a:tc>
              </a:tr>
              <a:tr h="117475">
                <a:tc>
                  <a:txBody>
                    <a:bodyPr/>
                    <a:lstStyle/>
                    <a:p>
                      <a:pPr marL="0" marR="0" lvl="0" indent="0" algn="ctr" defTabSz="914400" rtl="0" eaLnBrk="1" fontAlgn="base" latinLnBrk="0" hangingPunct="1">
                        <a:lnSpc>
                          <a:spcPts val="1200"/>
                        </a:lnSpc>
                        <a:spcBef>
                          <a:spcPct val="0"/>
                        </a:spcBef>
                        <a:spcAft>
                          <a:spcPct val="0"/>
                        </a:spcAft>
                        <a:buClrTx/>
                        <a:buSzTx/>
                        <a:buFontTx/>
                        <a:buNone/>
                        <a:tabLst>
                          <a:tab pos="753745" algn="l"/>
                          <a:tab pos="2636520" algn="ctr"/>
                          <a:tab pos="5273675" algn="r"/>
                          <a:tab pos="5324475" algn="l"/>
                          <a:tab pos="5343525" algn="l"/>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本次随访分类</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7">
                  <a:txBody>
                    <a:bodyPr/>
                    <a:lstStyle/>
                    <a:p>
                      <a:pPr marL="0" marR="0" lvl="0" indent="0" algn="l"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en-US"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1</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不稳定</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2</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基本稳定</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3</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稳定   </a:t>
                      </a:r>
                      <a:r>
                        <a:rPr kumimoji="0" 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hMerge="1">
                  <a:tcPr/>
                </a:tc>
                <a:tc hMerge="1">
                  <a:tcPr/>
                </a:tc>
                <a:tc hMerge="1">
                  <a:tcPr/>
                </a:tc>
                <a:tc gridSpan="2">
                  <a:txBody>
                    <a:bodyPr/>
                    <a:lstStyle/>
                    <a:p>
                      <a:pPr marL="0" marR="0" lvl="0" indent="0" algn="r" defTabSz="914400" rtl="0" eaLnBrk="1" fontAlgn="base" latinLnBrk="0" hangingPunct="1">
                        <a:lnSpc>
                          <a:spcPts val="1200"/>
                        </a:lnSpc>
                        <a:spcBef>
                          <a:spcPct val="0"/>
                        </a:spcBef>
                        <a:spcAft>
                          <a:spcPct val="0"/>
                        </a:spcAft>
                        <a:buClrTx/>
                        <a:buSzTx/>
                        <a:buFontTx/>
                        <a:buNone/>
                        <a:tabLst>
                          <a:tab pos="2636520" algn="ctr"/>
                          <a:tab pos="5273675" algn="r"/>
                        </a:tabLst>
                      </a:pPr>
                      <a:r>
                        <a:rPr kumimoji="0" lang="zh-CN" altLang="zh-CN"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a:t>
                      </a:r>
                      <a:endParaRPr kumimoji="0" lang="zh-CN" altLang="zh-CN"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r>
              <a:tr h="0">
                <a:tc>
                  <a:txBody>
                    <a:bodyPr/>
                    <a:lstStyle/>
                    <a:p>
                      <a:pPr marL="0" marR="0" lvl="0" indent="0" algn="ctr" defTabSz="914400" rtl="0" eaLnBrk="1" fontAlgn="base" latinLnBrk="0" hangingPunct="1">
                        <a:lnSpc>
                          <a:spcPts val="1400"/>
                        </a:lnSpc>
                        <a:spcBef>
                          <a:spcPct val="0"/>
                        </a:spcBef>
                        <a:spcAft>
                          <a:spcPct val="0"/>
                        </a:spcAft>
                        <a:buClrTx/>
                        <a:buSzTx/>
                        <a:buFontTx/>
                        <a:buNone/>
                        <a:tabLst>
                          <a:tab pos="2636520" algn="ctr"/>
                          <a:tab pos="5273675" algn="r"/>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下次随访日期</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4">
                  <a:txBody>
                    <a:bodyPr/>
                    <a:lstStyle/>
                    <a:p>
                      <a:pPr marL="0" marR="0" lvl="0" indent="0" algn="just" defTabSz="914400" rtl="0" eaLnBrk="1" fontAlgn="base" latinLnBrk="0" hangingPunct="1">
                        <a:lnSpc>
                          <a:spcPts val="1400"/>
                        </a:lnSpc>
                        <a:spcBef>
                          <a:spcPct val="0"/>
                        </a:spcBef>
                        <a:spcAft>
                          <a:spcPct val="0"/>
                        </a:spcAft>
                        <a:buClrTx/>
                        <a:buSzTx/>
                        <a:buFontTx/>
                        <a:buNone/>
                        <a:tabLst>
                          <a:tab pos="2636520" algn="ctr"/>
                          <a:tab pos="5273675" algn="r"/>
                        </a:tabLst>
                      </a:pPr>
                      <a:r>
                        <a:rPr kumimoji="0" lang="en-US" altLang="zh-CN" sz="800" b="0" i="0" u="sng"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年</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月</a:t>
                      </a:r>
                      <a:r>
                        <a:rPr kumimoji="0" lang="zh-CN" alt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en-US" sz="800" b="0" i="0" u="sng"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    </a:t>
                      </a: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日</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c hMerge="1">
                  <a:tcPr/>
                </a:tc>
                <a:tc gridSpan="2">
                  <a:txBody>
                    <a:bodyPr/>
                    <a:lstStyle/>
                    <a:p>
                      <a:pPr marL="0" marR="0" lvl="0" indent="0" algn="ctr" defTabSz="914400" rtl="0" eaLnBrk="1" fontAlgn="base" latinLnBrk="0" hangingPunct="1">
                        <a:lnSpc>
                          <a:spcPts val="1400"/>
                        </a:lnSpc>
                        <a:spcBef>
                          <a:spcPct val="0"/>
                        </a:spcBef>
                        <a:spcAft>
                          <a:spcPct val="0"/>
                        </a:spcAft>
                        <a:buClrTx/>
                        <a:buSzTx/>
                        <a:buFontTx/>
                        <a:buNone/>
                        <a:tabLst>
                          <a:tab pos="2636520" algn="ctr"/>
                          <a:tab pos="5273675" algn="r"/>
                        </a:tabLst>
                      </a:pPr>
                      <a:r>
                        <a:rPr kumimoji="0" lang="zh-CN" altLang="en-US" sz="800" b="0" i="0" u="none" strike="noStrike" cap="none" normalizeH="0" baseline="0" smtClean="0">
                          <a:ln>
                            <a:noFill/>
                          </a:ln>
                          <a:solidFill>
                            <a:srgbClr val="000000"/>
                          </a:solidFill>
                          <a:effectLst/>
                          <a:latin typeface="Times New Roman" panose="02020603050405020304" pitchFamily="18" charset="0"/>
                          <a:ea typeface="仿宋_GB2312" panose="02010609030101010101" pitchFamily="49" charset="-122"/>
                          <a:cs typeface="Times New Roman" panose="02020603050405020304" pitchFamily="18" charset="0"/>
                        </a:rPr>
                        <a:t>随访医生签名</a:t>
                      </a:r>
                      <a:endParaRPr kumimoji="0" lang="zh-CN" altLang="en-US" sz="800" b="0" i="0" u="none" strike="noStrike" cap="none" normalizeH="0" baseline="0" smtClean="0">
                        <a:ln>
                          <a:noFill/>
                        </a:ln>
                        <a:solidFill>
                          <a:schemeClr val="tx1"/>
                        </a:solidFill>
                        <a:effectLst/>
                        <a:latin typeface="Times New Roman" panose="02020603050405020304" pitchFamily="18" charset="0"/>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gridSpan="3">
                  <a:txBody>
                    <a:bodyPr/>
                    <a:lstStyle/>
                    <a:p>
                      <a:pPr marL="0" marR="0" lvl="0" indent="0" algn="just" defTabSz="914400" rtl="0" eaLnBrk="1" fontAlgn="base" latinLnBrk="0" hangingPunct="1">
                        <a:lnSpc>
                          <a:spcPts val="1400"/>
                        </a:lnSpc>
                        <a:spcBef>
                          <a:spcPct val="0"/>
                        </a:spcBef>
                        <a:spcAft>
                          <a:spcPct val="0"/>
                        </a:spcAft>
                        <a:buClrTx/>
                        <a:buSzTx/>
                        <a:buFontTx/>
                        <a:buNone/>
                      </a:pPr>
                      <a:endParaRPr kumimoji="0" lang="zh-CN" altLang="zh-CN" sz="800" b="0" i="0" u="none" strike="noStrike" cap="none" normalizeH="0" baseline="0" smtClean="0">
                        <a:ln>
                          <a:noFill/>
                        </a:ln>
                        <a:solidFill>
                          <a:srgbClr val="000000"/>
                        </a:solidFill>
                        <a:effectLst/>
                        <a:latin typeface="仿宋_GB2312" panose="02010609030101010101" pitchFamily="49" charset="-122"/>
                        <a:ea typeface="仿宋_GB2312" panose="02010609030101010101" pitchFamily="49" charset="-122"/>
                        <a:cs typeface="Times New Roman" panose="02020603050405020304" pitchFamily="18" charset="0"/>
                      </a:endParaRPr>
                    </a:p>
                  </a:txBody>
                  <a:tcPr marL="35220" marR="35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cPr/>
                </a:tc>
                <a:tc hMerge="1">
                  <a:tcPr/>
                </a:tc>
              </a:tr>
            </a:tbl>
          </a:graphicData>
        </a:graphic>
      </p:graphicFrame>
      <p:sp>
        <p:nvSpPr>
          <p:cNvPr id="8" name="标题 3"/>
          <p:cNvSpPr txBox="1"/>
          <p:nvPr/>
        </p:nvSpPr>
        <p:spPr>
          <a:xfrm>
            <a:off x="5572132" y="612755"/>
            <a:ext cx="3571868" cy="5715041"/>
          </a:xfrm>
          <a:prstGeom prst="rect">
            <a:avLst/>
          </a:prstGeom>
          <a:solidFill>
            <a:schemeClr val="bg1"/>
          </a:solidFill>
        </p:spPr>
        <p:txBody>
          <a:bodyPr anchor="ctr">
            <a:scene3d>
              <a:camera prst="orthographicFront"/>
              <a:lightRig rig="soft" dir="t"/>
            </a:scene3d>
            <a:sp3d prstMaterial="softEdge">
              <a:bevelT w="25400" h="25400"/>
            </a:sp3d>
          </a:bodyPr>
          <a:lstStyle/>
          <a:p>
            <a:pPr marR="0" defTabSz="914400" eaLnBrk="0" hangingPunct="0">
              <a:buClrTx/>
              <a:buSzTx/>
              <a:buFontTx/>
              <a:buNone/>
              <a:defRPr/>
            </a:pPr>
            <a:endParaRPr kumimoji="0" lang="en-US" altLang="zh-CN" sz="2000" b="1" kern="0" cap="none" spc="0" normalizeH="0" baseline="0" noProof="0" dirty="0">
              <a:solidFill>
                <a:srgbClr val="FF0000"/>
              </a:solidFill>
              <a:latin typeface="宋体" panose="02010600030101010101" pitchFamily="2" charset="-122"/>
              <a:ea typeface="宋体" panose="02010600030101010101" pitchFamily="2" charset="-122"/>
              <a:cs typeface="+mj-cs"/>
            </a:endParaRPr>
          </a:p>
          <a:p>
            <a:pPr marR="0" algn="ctr" defTabSz="914400" eaLnBrk="0" hangingPunct="0">
              <a:buClrTx/>
              <a:buSzTx/>
              <a:buFontTx/>
              <a:buNone/>
              <a:defRPr/>
            </a:pPr>
            <a:r>
              <a:rPr kumimoji="0" lang="zh-CN" altLang="en-US" sz="2000" b="1" kern="0" cap="none" spc="0" normalizeH="0" baseline="0" noProof="0" dirty="0">
                <a:solidFill>
                  <a:srgbClr val="FF0000"/>
                </a:solidFill>
                <a:latin typeface="宋体" panose="02010600030101010101" pitchFamily="2" charset="-122"/>
                <a:ea typeface="宋体" panose="02010600030101010101" pitchFamily="2" charset="-122"/>
                <a:cs typeface="+mj-cs"/>
              </a:rPr>
              <a:t>新版修订</a:t>
            </a:r>
            <a:endParaRPr kumimoji="0" lang="en-US" altLang="zh-CN" sz="2000" b="1" kern="0" cap="none" spc="0" normalizeH="0" baseline="0" noProof="0" dirty="0">
              <a:solidFill>
                <a:srgbClr val="FF0000"/>
              </a:solidFill>
              <a:latin typeface="宋体" panose="02010600030101010101" pitchFamily="2" charset="-122"/>
              <a:ea typeface="宋体" panose="02010600030101010101" pitchFamily="2" charset="-122"/>
              <a:cs typeface="+mj-cs"/>
            </a:endParaRPr>
          </a:p>
          <a:p>
            <a:pPr marR="0" defTabSz="914400" eaLnBrk="0" hangingPunct="0">
              <a:buClrTx/>
              <a:buSzTx/>
              <a:buFontTx/>
              <a:buNone/>
              <a:defRPr/>
            </a:pPr>
            <a:r>
              <a:rPr kumimoji="0" lang="en-US" altLang="zh-CN" sz="2000" b="1" kern="0" cap="none" spc="0" normalizeH="0" baseline="0" noProof="0" dirty="0">
                <a:solidFill>
                  <a:schemeClr val="tx2"/>
                </a:solidFill>
                <a:latin typeface="宋体" panose="02010600030101010101" pitchFamily="2" charset="-122"/>
                <a:ea typeface="宋体" panose="02010600030101010101" pitchFamily="2" charset="-122"/>
                <a:cs typeface="+mj-cs"/>
              </a:rPr>
              <a:t>1</a:t>
            </a:r>
            <a:r>
              <a:rPr kumimoji="0" lang="zh-CN" altLang="en-US" sz="2000" b="1" kern="0" cap="none" spc="0" normalizeH="0" baseline="0" noProof="0" dirty="0">
                <a:solidFill>
                  <a:schemeClr val="tx2"/>
                </a:solidFill>
                <a:latin typeface="宋体" panose="02010600030101010101" pitchFamily="2" charset="-122"/>
                <a:ea typeface="宋体" panose="02010600030101010101" pitchFamily="2" charset="-122"/>
                <a:cs typeface="+mj-cs"/>
              </a:rPr>
              <a:t>、增加就业情况；</a:t>
            </a:r>
            <a:endParaRPr kumimoji="0" lang="en-US" altLang="zh-CN" sz="2000" b="1" kern="0" cap="none" spc="0" normalizeH="0" baseline="0" noProof="0" dirty="0">
              <a:solidFill>
                <a:schemeClr val="tx2"/>
              </a:solidFill>
              <a:latin typeface="宋体" panose="02010600030101010101" pitchFamily="2" charset="-122"/>
              <a:ea typeface="宋体" panose="02010600030101010101" pitchFamily="2" charset="-122"/>
              <a:cs typeface="+mj-cs"/>
            </a:endParaRPr>
          </a:p>
          <a:p>
            <a:pPr marR="0" defTabSz="914400" eaLnBrk="0" hangingPunct="0">
              <a:buClrTx/>
              <a:buSzTx/>
              <a:buFontTx/>
              <a:buNone/>
              <a:defRPr/>
            </a:pPr>
            <a:r>
              <a:rPr kumimoji="0" lang="en-US" altLang="zh-CN" sz="2000" b="1" kern="0" cap="none" spc="0" normalizeH="0" baseline="0" noProof="0" dirty="0">
                <a:solidFill>
                  <a:schemeClr val="tx2"/>
                </a:solidFill>
                <a:latin typeface="宋体" panose="02010600030101010101" pitchFamily="2" charset="-122"/>
                <a:ea typeface="宋体" panose="02010600030101010101" pitchFamily="2" charset="-122"/>
                <a:cs typeface="+mj-cs"/>
              </a:rPr>
              <a:t>2</a:t>
            </a:r>
            <a:r>
              <a:rPr kumimoji="0" lang="zh-CN" altLang="en-US" sz="2000" b="1" kern="0" cap="none" spc="0" normalizeH="0" baseline="0" noProof="0" dirty="0">
                <a:solidFill>
                  <a:schemeClr val="tx2"/>
                </a:solidFill>
                <a:latin typeface="宋体" panose="02010600030101010101" pitchFamily="2" charset="-122"/>
                <a:ea typeface="宋体" panose="02010600030101010101" pitchFamily="2" charset="-122"/>
                <a:cs typeface="+mj-cs"/>
              </a:rPr>
              <a:t>、增加失访；</a:t>
            </a:r>
            <a:endParaRPr kumimoji="0" lang="en-US" altLang="zh-CN" sz="2000" b="1" kern="0" cap="none" spc="0" normalizeH="0" baseline="0" noProof="0" dirty="0">
              <a:solidFill>
                <a:schemeClr val="tx2"/>
              </a:solidFill>
              <a:latin typeface="宋体" panose="02010600030101010101" pitchFamily="2" charset="-122"/>
              <a:ea typeface="宋体" panose="02010600030101010101" pitchFamily="2" charset="-122"/>
              <a:cs typeface="+mj-cs"/>
            </a:endParaRPr>
          </a:p>
          <a:p>
            <a:pPr marR="0" defTabSz="914400" eaLnBrk="0" hangingPunct="0">
              <a:buClrTx/>
              <a:buSzTx/>
              <a:buFontTx/>
              <a:buNone/>
              <a:defRPr/>
            </a:pPr>
            <a:r>
              <a:rPr kumimoji="0" lang="en-US" altLang="zh-CN" sz="2000" b="1" kern="0" cap="none" spc="0" normalizeH="0" baseline="0" noProof="0" dirty="0">
                <a:solidFill>
                  <a:schemeClr val="tx2"/>
                </a:solidFill>
                <a:latin typeface="宋体" panose="02010600030101010101" pitchFamily="2" charset="-122"/>
                <a:ea typeface="宋体" panose="02010600030101010101" pitchFamily="2" charset="-122"/>
                <a:cs typeface="+mj-cs"/>
              </a:rPr>
              <a:t>3</a:t>
            </a:r>
            <a:r>
              <a:rPr kumimoji="0" lang="zh-CN" altLang="en-US" sz="2000" b="1" kern="0" cap="none" spc="0" normalizeH="0" baseline="0" noProof="0" dirty="0">
                <a:solidFill>
                  <a:schemeClr val="tx2"/>
                </a:solidFill>
                <a:latin typeface="宋体" panose="02010600030101010101" pitchFamily="2" charset="-122"/>
                <a:ea typeface="宋体" panose="02010600030101010101" pitchFamily="2" charset="-122"/>
                <a:cs typeface="+mj-cs"/>
              </a:rPr>
              <a:t>、增加死亡；</a:t>
            </a:r>
            <a:endParaRPr kumimoji="0" lang="en-US" altLang="zh-CN" sz="2000" b="1" kern="0" cap="none" spc="0" normalizeH="0" baseline="0" noProof="0" dirty="0">
              <a:solidFill>
                <a:schemeClr val="tx2"/>
              </a:solidFill>
              <a:latin typeface="宋体" panose="02010600030101010101" pitchFamily="2" charset="-122"/>
              <a:ea typeface="宋体" panose="02010600030101010101" pitchFamily="2" charset="-122"/>
              <a:cs typeface="+mj-cs"/>
            </a:endParaRPr>
          </a:p>
          <a:p>
            <a:pPr marR="0" defTabSz="914400" eaLnBrk="0" hangingPunct="0">
              <a:buClrTx/>
              <a:buSzTx/>
              <a:buFontTx/>
              <a:buNone/>
              <a:defRPr/>
            </a:pPr>
            <a:r>
              <a:rPr kumimoji="0" lang="en-US" altLang="zh-CN" sz="2000" b="1" kern="0" cap="none" spc="0" normalizeH="0" baseline="0" noProof="0" dirty="0">
                <a:solidFill>
                  <a:schemeClr val="tx2"/>
                </a:solidFill>
                <a:latin typeface="宋体" panose="02010600030101010101" pitchFamily="2" charset="-122"/>
                <a:ea typeface="宋体" panose="02010600030101010101" pitchFamily="2" charset="-122"/>
                <a:cs typeface="+mj-cs"/>
              </a:rPr>
              <a:t>4</a:t>
            </a:r>
            <a:r>
              <a:rPr kumimoji="0" lang="zh-CN" altLang="en-US" sz="2000" b="1" kern="0" cap="none" spc="0" normalizeH="0" baseline="0" noProof="0" dirty="0">
                <a:solidFill>
                  <a:schemeClr val="tx2"/>
                </a:solidFill>
                <a:latin typeface="宋体" panose="02010600030101010101" pitchFamily="2" charset="-122"/>
                <a:ea typeface="宋体" panose="02010600030101010101" pitchFamily="2" charset="-122"/>
                <a:cs typeface="+mj-cs"/>
              </a:rPr>
              <a:t>、</a:t>
            </a:r>
            <a:r>
              <a:rPr kumimoji="0" lang="zh-CN" altLang="en-US" sz="2000" b="1" kern="0" cap="none" spc="0" normalizeH="0" baseline="0" noProof="0" dirty="0">
                <a:solidFill>
                  <a:schemeClr val="tx2"/>
                </a:solidFill>
                <a:latin typeface="宋体" panose="02010600030101010101" pitchFamily="2" charset="-122"/>
                <a:ea typeface="宋体" panose="02010600030101010101" pitchFamily="2" charset="-122"/>
                <a:cs typeface="+mn-cs"/>
              </a:rPr>
              <a:t>患者对家庭社会影响改为危险行为；</a:t>
            </a:r>
            <a:endParaRPr kumimoji="0" lang="en-US" altLang="zh-CN" sz="2000" b="1" kern="0" cap="none" spc="0" normalizeH="0" baseline="0" noProof="0" dirty="0">
              <a:solidFill>
                <a:schemeClr val="tx2"/>
              </a:solidFill>
              <a:latin typeface="宋体" panose="02010600030101010101" pitchFamily="2" charset="-122"/>
              <a:ea typeface="宋体" panose="02010600030101010101" pitchFamily="2" charset="-122"/>
              <a:cs typeface="+mn-cs"/>
            </a:endParaRPr>
          </a:p>
          <a:p>
            <a:pPr marR="0" defTabSz="914400" eaLnBrk="0" hangingPunct="0">
              <a:buClrTx/>
              <a:buSzTx/>
              <a:buFontTx/>
              <a:buNone/>
              <a:defRPr/>
            </a:pPr>
            <a:r>
              <a:rPr kumimoji="0" lang="en-US" altLang="zh-CN" sz="2000" b="1" kern="0" cap="none" spc="0" normalizeH="0" baseline="0" noProof="0" dirty="0">
                <a:solidFill>
                  <a:schemeClr val="tx2"/>
                </a:solidFill>
                <a:latin typeface="宋体" panose="02010600030101010101" pitchFamily="2" charset="-122"/>
                <a:ea typeface="宋体" panose="02010600030101010101" pitchFamily="2" charset="-122"/>
                <a:cs typeface="+mj-cs"/>
              </a:rPr>
              <a:t>5</a:t>
            </a:r>
            <a:r>
              <a:rPr kumimoji="0" lang="zh-CN" altLang="en-US" sz="2000" b="1" kern="0" cap="none" spc="0" normalizeH="0" baseline="0" noProof="0" dirty="0">
                <a:solidFill>
                  <a:schemeClr val="tx2"/>
                </a:solidFill>
                <a:latin typeface="宋体" panose="02010600030101010101" pitchFamily="2" charset="-122"/>
                <a:ea typeface="宋体" panose="02010600030101010101" pitchFamily="2" charset="-122"/>
                <a:cs typeface="+mj-cs"/>
              </a:rPr>
              <a:t>、关锁情况改为两次随访期间关锁情况；</a:t>
            </a:r>
            <a:endParaRPr kumimoji="0" lang="en-US" altLang="zh-CN" sz="2000" b="1" kern="0" cap="none" spc="0" normalizeH="0" baseline="0" noProof="0" dirty="0">
              <a:solidFill>
                <a:schemeClr val="tx2"/>
              </a:solidFill>
              <a:latin typeface="宋体" panose="02010600030101010101" pitchFamily="2" charset="-122"/>
              <a:ea typeface="宋体" panose="02010600030101010101" pitchFamily="2" charset="-122"/>
              <a:cs typeface="+mj-cs"/>
            </a:endParaRPr>
          </a:p>
          <a:p>
            <a:pPr marR="0" defTabSz="914400" eaLnBrk="0" hangingPunct="0">
              <a:buClrTx/>
              <a:buSzTx/>
              <a:buFontTx/>
              <a:buNone/>
              <a:defRPr/>
            </a:pPr>
            <a:r>
              <a:rPr kumimoji="0" lang="en-US" altLang="zh-CN" sz="2000" b="1" kern="0" cap="none" spc="0" normalizeH="0" baseline="0" noProof="0" dirty="0">
                <a:solidFill>
                  <a:schemeClr val="tx2"/>
                </a:solidFill>
                <a:latin typeface="宋体" panose="02010600030101010101" pitchFamily="2" charset="-122"/>
                <a:ea typeface="宋体" panose="02010600030101010101" pitchFamily="2" charset="-122"/>
                <a:cs typeface="+mj-cs"/>
              </a:rPr>
              <a:t>6</a:t>
            </a:r>
            <a:r>
              <a:rPr kumimoji="0" lang="zh-CN" altLang="en-US" sz="2000" b="1" kern="0" cap="none" spc="0" normalizeH="0" baseline="0" noProof="0" dirty="0">
                <a:solidFill>
                  <a:schemeClr val="tx2"/>
                </a:solidFill>
                <a:latin typeface="宋体" panose="02010600030101010101" pitchFamily="2" charset="-122"/>
                <a:ea typeface="宋体" panose="02010600030101010101" pitchFamily="2" charset="-122"/>
                <a:cs typeface="+mj-cs"/>
              </a:rPr>
              <a:t>、住院改为两次随访期间住院情况，内容为：</a:t>
            </a:r>
            <a:r>
              <a:rPr kumimoji="0" lang="en-US" sz="2000" b="1" kern="1200" cap="none" spc="0" normalizeH="0" baseline="0" noProof="0" dirty="0">
                <a:latin typeface="宋体" panose="02010600030101010101" pitchFamily="2" charset="-122"/>
                <a:ea typeface="宋体" panose="02010600030101010101" pitchFamily="2" charset="-122"/>
                <a:cs typeface="+mn-cs"/>
              </a:rPr>
              <a:t>0</a:t>
            </a:r>
            <a:r>
              <a:rPr kumimoji="0" lang="zh-CN" altLang="en-US" sz="2000" b="1" kern="1200" cap="none" spc="0" normalizeH="0" baseline="0" noProof="0" dirty="0">
                <a:latin typeface="宋体" panose="02010600030101010101" pitchFamily="2" charset="-122"/>
                <a:ea typeface="宋体" panose="02010600030101010101" pitchFamily="2" charset="-122"/>
                <a:cs typeface="+mn-cs"/>
              </a:rPr>
              <a:t>未住院</a:t>
            </a:r>
            <a:r>
              <a:rPr kumimoji="0" lang="en-US" sz="2000" b="1" kern="1200" cap="none" spc="0" normalizeH="0" baseline="0" noProof="0" dirty="0">
                <a:latin typeface="宋体" panose="02010600030101010101" pitchFamily="2" charset="-122"/>
                <a:ea typeface="宋体" panose="02010600030101010101" pitchFamily="2" charset="-122"/>
                <a:cs typeface="+mn-cs"/>
              </a:rPr>
              <a:t>  1</a:t>
            </a:r>
            <a:r>
              <a:rPr kumimoji="0" lang="zh-CN" altLang="en-US" sz="2000" b="1" kern="1200" cap="none" spc="0" normalizeH="0" baseline="0" noProof="0" dirty="0">
                <a:latin typeface="宋体" panose="02010600030101010101" pitchFamily="2" charset="-122"/>
                <a:ea typeface="宋体" panose="02010600030101010101" pitchFamily="2" charset="-122"/>
                <a:cs typeface="+mn-cs"/>
              </a:rPr>
              <a:t>目前正在住院</a:t>
            </a:r>
            <a:r>
              <a:rPr kumimoji="0" lang="en-US" sz="2000" b="1" kern="1200" cap="none" spc="0" normalizeH="0" baseline="0" noProof="0" dirty="0">
                <a:latin typeface="宋体" panose="02010600030101010101" pitchFamily="2" charset="-122"/>
                <a:ea typeface="宋体" panose="02010600030101010101" pitchFamily="2" charset="-122"/>
                <a:cs typeface="+mn-cs"/>
              </a:rPr>
              <a:t>  2</a:t>
            </a:r>
            <a:r>
              <a:rPr kumimoji="0" lang="zh-CN" altLang="en-US" sz="2000" b="1" kern="1200" cap="none" spc="0" normalizeH="0" baseline="0" noProof="0" dirty="0">
                <a:latin typeface="宋体" panose="02010600030101010101" pitchFamily="2" charset="-122"/>
                <a:ea typeface="宋体" panose="02010600030101010101" pitchFamily="2" charset="-122"/>
                <a:cs typeface="+mn-cs"/>
              </a:rPr>
              <a:t>曾住院，现未住院；</a:t>
            </a:r>
            <a:endParaRPr kumimoji="0" lang="en-US" altLang="zh-CN" sz="2000" b="1" kern="1200" cap="none" spc="0" normalizeH="0" baseline="0" noProof="0" dirty="0">
              <a:latin typeface="宋体" panose="02010600030101010101" pitchFamily="2" charset="-122"/>
              <a:ea typeface="宋体" panose="02010600030101010101" pitchFamily="2" charset="-122"/>
              <a:cs typeface="+mn-cs"/>
            </a:endParaRPr>
          </a:p>
          <a:p>
            <a:pPr marR="0" defTabSz="914400" eaLnBrk="0" hangingPunct="0">
              <a:buClrTx/>
              <a:buSzTx/>
              <a:buFontTx/>
              <a:buNone/>
              <a:defRPr/>
            </a:pPr>
            <a:r>
              <a:rPr kumimoji="0" lang="en-US" altLang="zh-CN" sz="2000" b="1" kern="0" cap="none" spc="0" normalizeH="0" baseline="0" noProof="0" dirty="0">
                <a:solidFill>
                  <a:schemeClr val="tx2"/>
                </a:solidFill>
                <a:latin typeface="宋体" panose="02010600030101010101" pitchFamily="2" charset="-122"/>
                <a:ea typeface="宋体" panose="02010600030101010101" pitchFamily="2" charset="-122"/>
                <a:cs typeface="+mj-cs"/>
              </a:rPr>
              <a:t>7</a:t>
            </a:r>
            <a:r>
              <a:rPr kumimoji="0" lang="zh-CN" altLang="en-US" sz="2000" b="1" kern="0" cap="none" spc="0" normalizeH="0" baseline="0" noProof="0" dirty="0">
                <a:solidFill>
                  <a:schemeClr val="tx2"/>
                </a:solidFill>
                <a:latin typeface="宋体" panose="02010600030101010101" pitchFamily="2" charset="-122"/>
                <a:ea typeface="宋体" panose="02010600030101010101" pitchFamily="2" charset="-122"/>
                <a:cs typeface="+mj-cs"/>
              </a:rPr>
              <a:t>、服药依从性内容改为：</a:t>
            </a:r>
            <a:r>
              <a:rPr kumimoji="0" lang="en-US" sz="2000" b="1" kern="1200" cap="none" spc="0" normalizeH="0" baseline="0" noProof="0" dirty="0">
                <a:latin typeface="宋体" panose="02010600030101010101" pitchFamily="2" charset="-122"/>
                <a:ea typeface="宋体" panose="02010600030101010101" pitchFamily="2" charset="-122"/>
                <a:cs typeface="+mn-cs"/>
              </a:rPr>
              <a:t> 1</a:t>
            </a:r>
            <a:r>
              <a:rPr kumimoji="0" lang="zh-CN" altLang="en-US" sz="2000" b="1" kern="1200" cap="none" spc="0" normalizeH="0" baseline="0" noProof="0" dirty="0">
                <a:latin typeface="宋体" panose="02010600030101010101" pitchFamily="2" charset="-122"/>
                <a:ea typeface="宋体" panose="02010600030101010101" pitchFamily="2" charset="-122"/>
                <a:cs typeface="+mn-cs"/>
              </a:rPr>
              <a:t>按医嘱规律用药</a:t>
            </a:r>
            <a:r>
              <a:rPr kumimoji="0" lang="en-US" sz="2000" b="1" kern="1200" cap="none" spc="0" normalizeH="0" baseline="0" noProof="0" dirty="0">
                <a:latin typeface="宋体" panose="02010600030101010101" pitchFamily="2" charset="-122"/>
                <a:ea typeface="宋体" panose="02010600030101010101" pitchFamily="2" charset="-122"/>
                <a:cs typeface="+mn-cs"/>
              </a:rPr>
              <a:t>  2</a:t>
            </a:r>
            <a:r>
              <a:rPr kumimoji="0" lang="zh-CN" altLang="en-US" sz="2000" b="1" kern="1200" cap="none" spc="0" normalizeH="0" baseline="0" noProof="0" dirty="0">
                <a:latin typeface="宋体" panose="02010600030101010101" pitchFamily="2" charset="-122"/>
                <a:ea typeface="宋体" panose="02010600030101010101" pitchFamily="2" charset="-122"/>
                <a:cs typeface="+mn-cs"/>
              </a:rPr>
              <a:t>间断用药</a:t>
            </a:r>
            <a:r>
              <a:rPr kumimoji="0" lang="en-US" sz="2000" b="1" kern="1200" cap="none" spc="0" normalizeH="0" baseline="0" noProof="0" dirty="0">
                <a:latin typeface="宋体" panose="02010600030101010101" pitchFamily="2" charset="-122"/>
                <a:ea typeface="宋体" panose="02010600030101010101" pitchFamily="2" charset="-122"/>
                <a:cs typeface="+mn-cs"/>
              </a:rPr>
              <a:t>  3</a:t>
            </a:r>
            <a:r>
              <a:rPr kumimoji="0" lang="zh-CN" altLang="en-US" sz="2000" b="1" kern="1200" cap="none" spc="0" normalizeH="0" baseline="0" noProof="0" dirty="0">
                <a:latin typeface="宋体" panose="02010600030101010101" pitchFamily="2" charset="-122"/>
                <a:ea typeface="宋体" panose="02010600030101010101" pitchFamily="2" charset="-122"/>
                <a:cs typeface="+mn-cs"/>
              </a:rPr>
              <a:t>不用药</a:t>
            </a:r>
            <a:r>
              <a:rPr kumimoji="0" lang="en-US" sz="2000" b="1" kern="1200" cap="none" spc="0" normalizeH="0" baseline="0" noProof="0" dirty="0">
                <a:latin typeface="宋体" panose="02010600030101010101" pitchFamily="2" charset="-122"/>
                <a:ea typeface="宋体" panose="02010600030101010101" pitchFamily="2" charset="-122"/>
                <a:cs typeface="+mn-cs"/>
              </a:rPr>
              <a:t>   4</a:t>
            </a:r>
            <a:r>
              <a:rPr kumimoji="0" lang="zh-CN" altLang="en-US" sz="2000" b="1" kern="1200" cap="none" spc="0" normalizeH="0" baseline="0" noProof="0" dirty="0">
                <a:latin typeface="宋体" panose="02010600030101010101" pitchFamily="2" charset="-122"/>
                <a:ea typeface="宋体" panose="02010600030101010101" pitchFamily="2" charset="-122"/>
                <a:cs typeface="+mn-cs"/>
              </a:rPr>
              <a:t>医嘱勿需用药；</a:t>
            </a:r>
            <a:endParaRPr kumimoji="0" lang="en-US" altLang="zh-CN" sz="2000" b="1" kern="1200" cap="none" spc="0" normalizeH="0" baseline="0" noProof="0" dirty="0">
              <a:latin typeface="宋体" panose="02010600030101010101" pitchFamily="2" charset="-122"/>
              <a:ea typeface="宋体" panose="02010600030101010101" pitchFamily="2" charset="-122"/>
              <a:cs typeface="+mn-cs"/>
            </a:endParaRPr>
          </a:p>
          <a:p>
            <a:pPr marR="0" defTabSz="914400" eaLnBrk="0" hangingPunct="0">
              <a:buClrTx/>
              <a:buSzTx/>
              <a:buFontTx/>
              <a:buNone/>
              <a:defRPr/>
            </a:pPr>
            <a:r>
              <a:rPr kumimoji="0" lang="en-US" altLang="zh-CN" sz="2000" b="1" kern="0" cap="none" spc="0" normalizeH="0" baseline="0" noProof="0" dirty="0">
                <a:solidFill>
                  <a:schemeClr val="tx2"/>
                </a:solidFill>
                <a:latin typeface="宋体" panose="02010600030101010101" pitchFamily="2" charset="-122"/>
                <a:ea typeface="宋体" panose="02010600030101010101" pitchFamily="2" charset="-122"/>
                <a:cs typeface="+mj-cs"/>
              </a:rPr>
              <a:t>8</a:t>
            </a:r>
            <a:r>
              <a:rPr kumimoji="0" lang="zh-CN" altLang="en-US" sz="2000" b="1" kern="0" cap="none" spc="0" normalizeH="0" baseline="0" noProof="0" dirty="0">
                <a:solidFill>
                  <a:schemeClr val="tx2"/>
                </a:solidFill>
                <a:latin typeface="宋体" panose="02010600030101010101" pitchFamily="2" charset="-122"/>
                <a:ea typeface="宋体" panose="02010600030101010101" pitchFamily="2" charset="-122"/>
                <a:cs typeface="+mj-cs"/>
              </a:rPr>
              <a:t>、增加用药指导。</a:t>
            </a:r>
            <a:endParaRPr kumimoji="0" lang="en-US" altLang="zh-CN" sz="2000" b="1" kern="0" cap="none" spc="0" normalizeH="0" baseline="0" noProof="0" dirty="0">
              <a:solidFill>
                <a:schemeClr val="tx2"/>
              </a:solidFill>
              <a:latin typeface="宋体" panose="02010600030101010101" pitchFamily="2" charset="-122"/>
              <a:ea typeface="宋体" panose="02010600030101010101" pitchFamily="2" charset="-122"/>
              <a:cs typeface="+mj-cs"/>
            </a:endParaRPr>
          </a:p>
          <a:p>
            <a:pPr marR="0" defTabSz="914400" eaLnBrk="0" hangingPunct="0">
              <a:buClrTx/>
              <a:buSzTx/>
              <a:buFontTx/>
              <a:buNone/>
              <a:defRPr/>
            </a:pPr>
            <a:endParaRPr kumimoji="0" lang="en-US" altLang="zh-CN" sz="2000" b="1" kern="0" cap="none" spc="0" normalizeH="0" baseline="0" noProof="0" dirty="0">
              <a:solidFill>
                <a:schemeClr val="tx2"/>
              </a:solidFill>
              <a:latin typeface="宋体" panose="02010600030101010101" pitchFamily="2" charset="-122"/>
              <a:ea typeface="宋体" panose="02010600030101010101" pitchFamily="2" charset="-122"/>
              <a:cs typeface="+mj-cs"/>
            </a:endParaRPr>
          </a:p>
          <a:p>
            <a:pPr marR="0" defTabSz="914400" eaLnBrk="0" hangingPunct="0">
              <a:buClrTx/>
              <a:buSzTx/>
              <a:buFontTx/>
              <a:buNone/>
              <a:defRPr/>
            </a:pPr>
            <a:r>
              <a:rPr kumimoji="0" lang="zh-CN" altLang="en-US" sz="2000" b="1" kern="0" cap="none" spc="0" normalizeH="0" baseline="0" noProof="0" dirty="0">
                <a:solidFill>
                  <a:schemeClr val="tx2"/>
                </a:solidFill>
                <a:latin typeface="宋体" panose="02010600030101010101" pitchFamily="2" charset="-122"/>
                <a:ea typeface="宋体" panose="02010600030101010101" pitchFamily="2" charset="-122"/>
                <a:cs typeface="+mj-cs"/>
              </a:rPr>
              <a:t>详细请参照填表说明填写。</a:t>
            </a:r>
            <a:endParaRPr kumimoji="0" lang="zh-CN" altLang="en-US" sz="2000" b="1" kern="0" cap="none" spc="0" normalizeH="0" baseline="0" noProof="0" dirty="0">
              <a:solidFill>
                <a:schemeClr val="tx2"/>
              </a:solidFill>
              <a:latin typeface="宋体" panose="02010600030101010101" pitchFamily="2" charset="-122"/>
              <a:ea typeface="宋体" panose="02010600030101010101" pitchFamily="2" charset="-122"/>
              <a:cs typeface="+mj-cs"/>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4" name="Rectangle 3"/>
          <p:cNvSpPr>
            <a:spLocks noGrp="1"/>
          </p:cNvSpPr>
          <p:nvPr>
            <p:ph idx="1"/>
          </p:nvPr>
        </p:nvSpPr>
        <p:spPr>
          <a:xfrm>
            <a:off x="457200" y="838200"/>
            <a:ext cx="8229600" cy="5287963"/>
          </a:xfrm>
        </p:spPr>
        <p:txBody>
          <a:bodyPr vert="horz" wrap="square" lIns="91440" tIns="45720" rIns="91440" bIns="45720" anchor="t" anchorCtr="0"/>
          <a:p>
            <a:pPr algn="ctr" eaLnBrk="1" hangingPunct="1">
              <a:buNone/>
            </a:pPr>
            <a:endParaRPr lang="en-US" altLang="zh-CN" sz="9600" dirty="0">
              <a:latin typeface="Wingdings" panose="05000000000000000000" pitchFamily="2" charset="2"/>
              <a:ea typeface="黑体" panose="02010609060101010101" pitchFamily="49" charset="-122"/>
            </a:endParaRPr>
          </a:p>
          <a:p>
            <a:pPr algn="ctr" eaLnBrk="1" hangingPunct="1">
              <a:buNone/>
            </a:pPr>
            <a:r>
              <a:rPr lang="zh-CN" altLang="en-US" sz="9600" dirty="0">
                <a:latin typeface="Wingdings" panose="05000000000000000000" pitchFamily="2" charset="2"/>
                <a:ea typeface="华文行楷" panose="02010800040101010101" pitchFamily="2" charset="-122"/>
              </a:rPr>
              <a:t>谢谢大家</a:t>
            </a:r>
            <a:endParaRPr lang="zh-CN" altLang="en-US" sz="9600" dirty="0">
              <a:latin typeface="Wingdings" panose="05000000000000000000" pitchFamily="2" charset="2"/>
              <a:ea typeface="华文行楷" panose="0201080004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Rectangle 2"/>
          <p:cNvSpPr>
            <a:spLocks noGrp="1"/>
          </p:cNvSpPr>
          <p:nvPr>
            <p:ph type="title"/>
          </p:nvPr>
        </p:nvSpPr>
        <p:spPr/>
        <p:txBody>
          <a:bodyPr vert="horz" wrap="square" lIns="91440" tIns="45720" rIns="91440" bIns="45720" anchor="ctr" anchorCtr="0"/>
          <a:p>
            <a:pPr eaLnBrk="1" hangingPunct="1"/>
            <a:r>
              <a:rPr lang="zh-CN" altLang="en-US" b="1" dirty="0"/>
              <a:t>精神障碍的特殊性</a:t>
            </a:r>
            <a:endParaRPr lang="zh-CN" altLang="en-US" b="1" dirty="0"/>
          </a:p>
        </p:txBody>
      </p:sp>
      <p:sp>
        <p:nvSpPr>
          <p:cNvPr id="8195" name="Rectangle 3"/>
          <p:cNvSpPr>
            <a:spLocks noGrp="1"/>
          </p:cNvSpPr>
          <p:nvPr>
            <p:ph idx="1"/>
          </p:nvPr>
        </p:nvSpPr>
        <p:spPr/>
        <p:txBody>
          <a:bodyPr vert="horz" wrap="square" lIns="91440" tIns="45720" rIns="91440" bIns="45720" anchor="t" anchorCtr="0"/>
          <a:p>
            <a:pPr eaLnBrk="1" hangingPunct="1"/>
            <a:r>
              <a:rPr lang="zh-CN" altLang="en-US" b="1" dirty="0"/>
              <a:t>没有一个客观指标</a:t>
            </a:r>
            <a:endParaRPr lang="zh-CN" altLang="en-US" b="1" dirty="0"/>
          </a:p>
          <a:p>
            <a:pPr eaLnBrk="1" hangingPunct="1"/>
            <a:endParaRPr lang="zh-CN" altLang="en-US" b="1" dirty="0"/>
          </a:p>
          <a:p>
            <a:pPr eaLnBrk="1" hangingPunct="1"/>
            <a:r>
              <a:rPr lang="zh-CN" altLang="en-US" b="1" dirty="0"/>
              <a:t>只能通过观察病人获得资料</a:t>
            </a:r>
            <a:endParaRPr lang="zh-CN" altLang="en-US" b="1" dirty="0"/>
          </a:p>
          <a:p>
            <a:pPr eaLnBrk="1" hangingPunct="1"/>
            <a:endParaRPr lang="zh-CN" altLang="en-US" b="1" dirty="0"/>
          </a:p>
          <a:p>
            <a:pPr eaLnBrk="1" hangingPunct="1"/>
            <a:r>
              <a:rPr lang="zh-CN" altLang="en-US" b="1" dirty="0"/>
              <a:t>观察：言谈、行为</a:t>
            </a:r>
            <a:endParaRPr lang="zh-CN" alt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2"/>
          <p:cNvSpPr>
            <a:spLocks noGrp="1"/>
          </p:cNvSpPr>
          <p:nvPr>
            <p:ph type="title"/>
          </p:nvPr>
        </p:nvSpPr>
        <p:spPr/>
        <p:txBody>
          <a:bodyPr vert="horz" wrap="square" lIns="91440" tIns="45720" rIns="91440" bIns="45720" anchor="ctr" anchorCtr="0"/>
          <a:p>
            <a:pPr eaLnBrk="1" hangingPunct="1"/>
            <a:r>
              <a:rPr lang="en-US" altLang="zh-CN" b="1" dirty="0"/>
              <a:t>1</a:t>
            </a:r>
            <a:r>
              <a:rPr lang="zh-CN" altLang="en-US" b="1" dirty="0"/>
              <a:t>、精神分裂症</a:t>
            </a:r>
            <a:endParaRPr lang="zh-CN" altLang="en-US" b="1" dirty="0"/>
          </a:p>
        </p:txBody>
      </p:sp>
      <p:sp>
        <p:nvSpPr>
          <p:cNvPr id="9219" name="Rectangle 3"/>
          <p:cNvSpPr>
            <a:spLocks noGrp="1"/>
          </p:cNvSpPr>
          <p:nvPr>
            <p:ph idx="1"/>
          </p:nvPr>
        </p:nvSpPr>
        <p:spPr/>
        <p:txBody>
          <a:bodyPr vert="horz" wrap="square" lIns="91440" tIns="45720" rIns="91440" bIns="45720" anchor="t" anchorCtr="0"/>
          <a:p>
            <a:pPr eaLnBrk="1" hangingPunct="1"/>
            <a:r>
              <a:rPr lang="zh-CN" altLang="en-US" b="1" dirty="0"/>
              <a:t>多起病于青壮年，表现为感知、思维、情感、意志行为等多方面障碍，精神活动与周围环境和内心体验不协调，脱离现实。一般无意识障碍和明显的智能障碍，可有注意、工作记忆、抽象思维和信息整合等方面认知功能损害。病程多迁延，反复发作，部分患者发生精神活动衰退和不同程度社会功能缺损。</a:t>
            </a:r>
            <a:endParaRPr lang="zh-CN" alt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2"/>
          <p:cNvSpPr>
            <a:spLocks noGrp="1"/>
          </p:cNvSpPr>
          <p:nvPr>
            <p:ph type="title"/>
          </p:nvPr>
        </p:nvSpPr>
        <p:spPr/>
        <p:txBody>
          <a:bodyPr vert="horz" wrap="square" lIns="91440" tIns="45720" rIns="91440" bIns="45720" anchor="ctr" anchorCtr="0"/>
          <a:p>
            <a:pPr eaLnBrk="1" hangingPunct="1"/>
            <a:r>
              <a:rPr lang="en-US" altLang="zh-CN" b="1" dirty="0"/>
              <a:t>1</a:t>
            </a:r>
            <a:r>
              <a:rPr lang="zh-CN" altLang="en-US" b="1" dirty="0"/>
              <a:t>、精神分裂症表现</a:t>
            </a:r>
            <a:endParaRPr lang="zh-CN" altLang="en-US" b="1" dirty="0"/>
          </a:p>
        </p:txBody>
      </p:sp>
      <p:sp>
        <p:nvSpPr>
          <p:cNvPr id="10243" name="Rectangle 3"/>
          <p:cNvSpPr>
            <a:spLocks noGrp="1"/>
          </p:cNvSpPr>
          <p:nvPr>
            <p:ph idx="1"/>
          </p:nvPr>
        </p:nvSpPr>
        <p:spPr>
          <a:xfrm>
            <a:off x="228600" y="1600200"/>
            <a:ext cx="8686800" cy="4525963"/>
          </a:xfrm>
        </p:spPr>
        <p:txBody>
          <a:bodyPr vert="horz" wrap="square" lIns="91440" tIns="45720" rIns="91440" bIns="45720" anchor="t" anchorCtr="0"/>
          <a:p>
            <a:pPr eaLnBrk="1" hangingPunct="1"/>
            <a:r>
              <a:rPr lang="zh-CN" altLang="en-US" b="1" dirty="0"/>
              <a:t>（</a:t>
            </a:r>
            <a:r>
              <a:rPr lang="en-US" altLang="zh-CN" b="1" dirty="0"/>
              <a:t>1</a:t>
            </a:r>
            <a:r>
              <a:rPr lang="zh-CN" altLang="en-US" b="1" dirty="0"/>
              <a:t>）感知觉障碍</a:t>
            </a:r>
            <a:r>
              <a:rPr lang="en-US" altLang="zh-CN" b="1" dirty="0"/>
              <a:t>:</a:t>
            </a:r>
            <a:endParaRPr lang="en-US" altLang="zh-CN" b="1" dirty="0"/>
          </a:p>
          <a:p>
            <a:pPr eaLnBrk="1" hangingPunct="1"/>
            <a:r>
              <a:rPr lang="zh-CN" altLang="en-US" b="1" dirty="0">
                <a:solidFill>
                  <a:srgbClr val="FF0000"/>
                </a:solidFill>
              </a:rPr>
              <a:t>最突出的是幻觉，</a:t>
            </a:r>
            <a:r>
              <a:rPr lang="zh-CN" altLang="en-US" b="1" dirty="0"/>
              <a:t>病人感知到不存在的事物</a:t>
            </a:r>
            <a:endParaRPr lang="zh-CN" altLang="en-US" b="1" dirty="0"/>
          </a:p>
          <a:p>
            <a:pPr eaLnBrk="1" hangingPunct="1"/>
            <a:r>
              <a:rPr lang="zh-CN" altLang="en-US" b="1" dirty="0"/>
              <a:t>包括：</a:t>
            </a:r>
            <a:endParaRPr lang="zh-CN" altLang="en-US" b="1" dirty="0"/>
          </a:p>
          <a:p>
            <a:pPr eaLnBrk="1" hangingPunct="1"/>
            <a:r>
              <a:rPr lang="zh-CN" altLang="en-US" b="1" dirty="0"/>
              <a:t>幻听（最为常见，言语性幻听是诊断精神分裂症的重要症状）</a:t>
            </a:r>
            <a:endParaRPr lang="zh-CN" altLang="en-US" b="1" dirty="0"/>
          </a:p>
          <a:p>
            <a:pPr eaLnBrk="1" hangingPunct="1"/>
            <a:r>
              <a:rPr lang="zh-CN" altLang="en-US" b="1" dirty="0"/>
              <a:t>幻视、幻嗅、幻味、幻触 </a:t>
            </a:r>
            <a:endParaRPr lang="zh-CN" altLang="en-US" b="1" dirty="0"/>
          </a:p>
        </p:txBody>
      </p:sp>
    </p:spTree>
  </p:cSld>
  <p:clrMapOvr>
    <a:masterClrMapping/>
  </p:clrMapOvr>
</p:sld>
</file>

<file path=ppt/tags/tag1.xml><?xml version="1.0" encoding="utf-8"?>
<p:tagLst xmlns:p="http://schemas.openxmlformats.org/presentationml/2006/main">
  <p:tag name="KSO_WPP_MARK_KEY" val="736b121c-171a-4d36-9d81-15cc46f1b109"/>
</p:tagLst>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16839</Words>
  <Application>WPS 演示</Application>
  <PresentationFormat>全屏显示(4:3)</PresentationFormat>
  <Paragraphs>1329</Paragraphs>
  <Slides>62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62</vt:i4>
      </vt:variant>
    </vt:vector>
  </HeadingPairs>
  <TitlesOfParts>
    <vt:vector size="74" baseType="lpstr">
      <vt:lpstr>Arial</vt:lpstr>
      <vt:lpstr>宋体</vt:lpstr>
      <vt:lpstr>Wingdings</vt:lpstr>
      <vt:lpstr>华文行楷</vt:lpstr>
      <vt:lpstr>Times New Roman</vt:lpstr>
      <vt:lpstr>仿宋_GB2312</vt:lpstr>
      <vt:lpstr>仿宋</vt:lpstr>
      <vt:lpstr>微软雅黑</vt:lpstr>
      <vt:lpstr>黑体</vt:lpstr>
      <vt:lpstr>Arial Unicode MS</vt:lpstr>
      <vt:lpstr>Calibri</vt:lpstr>
      <vt:lpstr>默认设计模板</vt:lpstr>
      <vt:lpstr>国家基本公共卫生服务规范 （第三版）</vt:lpstr>
      <vt:lpstr>国家基本公共卫生服务规范</vt:lpstr>
      <vt:lpstr>（第三版）修订主要变化</vt:lpstr>
      <vt:lpstr>主要内容</vt:lpstr>
      <vt:lpstr>一、服务对象 </vt:lpstr>
      <vt:lpstr>一、服务对象 </vt:lpstr>
      <vt:lpstr>精神障碍的特殊性</vt:lpstr>
      <vt:lpstr>1、精神分裂症</vt:lpstr>
      <vt:lpstr>1、精神分裂症表现</vt:lpstr>
      <vt:lpstr>1、精神分裂症表现</vt:lpstr>
      <vt:lpstr>1、精神分裂症表现</vt:lpstr>
      <vt:lpstr>1、精神分裂症表现</vt:lpstr>
      <vt:lpstr>1、精神分裂症表现</vt:lpstr>
      <vt:lpstr>1、精神分裂症表现</vt:lpstr>
      <vt:lpstr>1、精神分裂症表现</vt:lpstr>
      <vt:lpstr>1、精神分裂症表现</vt:lpstr>
      <vt:lpstr>1、精神分裂症表现</vt:lpstr>
      <vt:lpstr>1、精神分裂症表现</vt:lpstr>
      <vt:lpstr>1、精神分裂症表现</vt:lpstr>
      <vt:lpstr>1、精神分裂症表现</vt:lpstr>
      <vt:lpstr>1、精神分裂症表现</vt:lpstr>
      <vt:lpstr>阳性症状</vt:lpstr>
      <vt:lpstr>阴性症状</vt:lpstr>
      <vt:lpstr>2、偏执性精神病</vt:lpstr>
      <vt:lpstr>3、双相情感障碍 </vt:lpstr>
      <vt:lpstr>4、分裂情感障碍</vt:lpstr>
      <vt:lpstr>5、癫痫所致精神障碍</vt:lpstr>
      <vt:lpstr>6、精神发育迟滞伴发精神障碍</vt:lpstr>
      <vt:lpstr>6、精神发育迟滞伴发精神障碍</vt:lpstr>
      <vt:lpstr>二、服务内容 （一）患者信息管理</vt:lpstr>
      <vt:lpstr>二、服务内容 （二）随访评估</vt:lpstr>
      <vt:lpstr>1、随访</vt:lpstr>
      <vt:lpstr>2、6级危险评估</vt:lpstr>
      <vt:lpstr>PowerPoint 演示文稿</vt:lpstr>
      <vt:lpstr> 3、阳性症状、阴性症状 自知力判断</vt:lpstr>
      <vt:lpstr> 4、躯体疾病</vt:lpstr>
      <vt:lpstr>5、社会功能评估</vt:lpstr>
      <vt:lpstr>6、用药情况</vt:lpstr>
      <vt:lpstr>6、用药情况</vt:lpstr>
      <vt:lpstr>PowerPoint 演示文稿</vt:lpstr>
      <vt:lpstr>7、实验室检查</vt:lpstr>
      <vt:lpstr>8、对家庭社会影响</vt:lpstr>
      <vt:lpstr>三、服务流程</vt:lpstr>
      <vt:lpstr>三、服务流程</vt:lpstr>
      <vt:lpstr>三、服务流程</vt:lpstr>
      <vt:lpstr>三、服务流程</vt:lpstr>
      <vt:lpstr>三、服务流程</vt:lpstr>
      <vt:lpstr>三、服务流程</vt:lpstr>
      <vt:lpstr>三、服务流程</vt:lpstr>
      <vt:lpstr>三、服务流程</vt:lpstr>
      <vt:lpstr>三、服务流程</vt:lpstr>
      <vt:lpstr>精神障碍健康教育----诱因</vt:lpstr>
      <vt:lpstr>精神障碍健康教育----诱因</vt:lpstr>
      <vt:lpstr>精神障碍健康教育----诱因</vt:lpstr>
      <vt:lpstr>精神障碍健康教育----复发征兆</vt:lpstr>
      <vt:lpstr>精神障碍健康教育----康复指导</vt:lpstr>
      <vt:lpstr>四、服务要求</vt:lpstr>
      <vt:lpstr>五、工作指标</vt:lpstr>
      <vt:lpstr>六、附件</vt:lpstr>
      <vt:lpstr>PowerPoint 演示文稿</vt:lpstr>
      <vt:lpstr>严重精神障碍患者随访服务记录表</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黎城县卫生健康和体育局</cp:lastModifiedBy>
  <cp:revision>23</cp:revision>
  <dcterms:created xsi:type="dcterms:W3CDTF">2022-04-14T02:13:00Z</dcterms:created>
  <dcterms:modified xsi:type="dcterms:W3CDTF">2023-04-20T09:21:21Z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ICV">
    <vt:lpwstr>59951CBB48C848F899BBA17D3A3E207D_13</vt:lpwstr>
  </property>
  <property fmtid="{D5CDD505-2E9C-101B-9397-08002B2CF9AE}" pid="4" name="KSOProductBuildVer">
    <vt:lpwstr>2052-11.1.0.14036</vt:lpwstr>
  </property>
</Properties>
</file>